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0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6" r:id="rId1"/>
    <p:sldMasterId id="2147483748" r:id="rId2"/>
    <p:sldMasterId id="2147483760" r:id="rId3"/>
    <p:sldMasterId id="2147483768" r:id="rId4"/>
    <p:sldMasterId id="2147483788" r:id="rId5"/>
    <p:sldMasterId id="2147483807" r:id="rId6"/>
    <p:sldMasterId id="2147483819" r:id="rId7"/>
    <p:sldMasterId id="2147483854" r:id="rId8"/>
    <p:sldMasterId id="2147483866" r:id="rId9"/>
    <p:sldMasterId id="2147483878" r:id="rId10"/>
    <p:sldMasterId id="2147483886" r:id="rId11"/>
  </p:sldMasterIdLst>
  <p:notesMasterIdLst>
    <p:notesMasterId r:id="rId40"/>
  </p:notesMasterIdLst>
  <p:sldIdLst>
    <p:sldId id="448" r:id="rId12"/>
    <p:sldId id="470" r:id="rId13"/>
    <p:sldId id="440" r:id="rId14"/>
    <p:sldId id="589" r:id="rId15"/>
    <p:sldId id="590" r:id="rId16"/>
    <p:sldId id="441" r:id="rId17"/>
    <p:sldId id="592" r:id="rId18"/>
    <p:sldId id="593" r:id="rId19"/>
    <p:sldId id="594" r:id="rId20"/>
    <p:sldId id="598" r:id="rId21"/>
    <p:sldId id="442" r:id="rId22"/>
    <p:sldId id="479" r:id="rId23"/>
    <p:sldId id="600" r:id="rId24"/>
    <p:sldId id="444" r:id="rId25"/>
    <p:sldId id="445" r:id="rId26"/>
    <p:sldId id="489" r:id="rId27"/>
    <p:sldId id="490" r:id="rId28"/>
    <p:sldId id="491" r:id="rId29"/>
    <p:sldId id="604" r:id="rId30"/>
    <p:sldId id="582" r:id="rId31"/>
    <p:sldId id="606" r:id="rId32"/>
    <p:sldId id="492" r:id="rId33"/>
    <p:sldId id="493" r:id="rId34"/>
    <p:sldId id="599" r:id="rId35"/>
    <p:sldId id="605" r:id="rId36"/>
    <p:sldId id="495" r:id="rId37"/>
    <p:sldId id="584" r:id="rId38"/>
    <p:sldId id="587" r:id="rId39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B1A2951-EFCF-41A4-9B88-00F6CCA4AD67}">
          <p14:sldIdLst>
            <p14:sldId id="448"/>
            <p14:sldId id="470"/>
            <p14:sldId id="440"/>
            <p14:sldId id="589"/>
            <p14:sldId id="590"/>
            <p14:sldId id="441"/>
            <p14:sldId id="592"/>
            <p14:sldId id="593"/>
            <p14:sldId id="594"/>
            <p14:sldId id="598"/>
            <p14:sldId id="442"/>
            <p14:sldId id="479"/>
            <p14:sldId id="600"/>
            <p14:sldId id="444"/>
            <p14:sldId id="445"/>
            <p14:sldId id="489"/>
            <p14:sldId id="490"/>
            <p14:sldId id="491"/>
            <p14:sldId id="604"/>
            <p14:sldId id="582"/>
            <p14:sldId id="606"/>
            <p14:sldId id="492"/>
            <p14:sldId id="493"/>
            <p14:sldId id="599"/>
            <p14:sldId id="605"/>
            <p14:sldId id="495"/>
            <p14:sldId id="584"/>
            <p14:sldId id="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8000"/>
    <a:srgbClr val="0000FF"/>
    <a:srgbClr val="FFFFCC"/>
    <a:srgbClr val="000000"/>
    <a:srgbClr val="CCFFFF"/>
    <a:srgbClr val="CCFFCC"/>
    <a:srgbClr val="99FF99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7" autoAdjust="0"/>
    <p:restoredTop sz="94504" autoAdjust="0"/>
  </p:normalViewPr>
  <p:slideViewPr>
    <p:cSldViewPr snapToGrid="0">
      <p:cViewPr>
        <p:scale>
          <a:sx n="93" d="100"/>
          <a:sy n="93" d="100"/>
        </p:scale>
        <p:origin x="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r">
              <a:defRPr sz="1300"/>
            </a:lvl1pPr>
          </a:lstStyle>
          <a:p>
            <a:fld id="{F8DBD85F-F416-4F3D-801E-75FF77DFE2FC}" type="datetimeFigureOut">
              <a:rPr kumimoji="1" lang="ja-JP" altLang="en-US" smtClean="0"/>
              <a:t>2017/8/3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5" rIns="99030" bIns="495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30" tIns="49515" rIns="99030" bIns="495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r">
              <a:defRPr sz="1300"/>
            </a:lvl1pPr>
          </a:lstStyle>
          <a:p>
            <a:fld id="{A75B4F39-C78B-43D4-BCDC-23D6328CF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37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1026623"/>
            <a:fld id="{79C3B620-1075-443A-95DD-B76AB5D9CB38}" type="slidenum">
              <a:rPr lang="en-US" altLang="ja-JP" smtClean="0">
                <a:ea typeface="ＭＳ Ｐゴシック" charset="-128"/>
              </a:rPr>
              <a:pPr defTabSz="1026623"/>
              <a:t>1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743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11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7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12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23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0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55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45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3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60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B753A-AFF9-4181-8550-652FDE1C02B8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70078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70078">
                <a:defRPr/>
              </a:pPr>
              <a:t>6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88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6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9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AE9A7-1E76-4314-9DDA-C9B05EE2047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77257702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AFBB4-13CA-417C-BB61-C0E8A070D1A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065809"/>
      </p:ext>
    </p:extLst>
  </p:cSld>
  <p:clrMapOvr>
    <a:masterClrMapping/>
  </p:clrMapOvr>
  <p:transition>
    <p:cut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3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A28B0-E9CE-45CC-8A3C-6110F408828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401492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59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7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14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3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25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1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672CD-0955-43AD-A921-BB5CF6E6A0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0701364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24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45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84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852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78347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1911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34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437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3282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6576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4CE73-3995-4A94-93C8-84F3B01C0A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5617282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4469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431547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72DD2-8213-4A9D-8E31-AF987D2FB2B2}" type="slidenum">
              <a:rPr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2630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72191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AC6E8B-9426-4704-B287-5826E465C7E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2701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707BC9-B099-477D-819E-CAE0EAAF340D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191075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3EBDAF-71FA-40C7-9860-0EF50A0A93F2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124162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275702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78448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862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5FBD3-F4E8-40D1-A24E-68967928FA9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364319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2090181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0013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18089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28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32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111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251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406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5490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06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F2D2F-EEA4-4C06-A872-C945BDB3DE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642859"/>
      </p:ext>
    </p:extLst>
  </p:cSld>
  <p:clrMapOvr>
    <a:masterClrMapping/>
  </p:clrMapOvr>
  <p:transition>
    <p:cut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204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88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39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560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071421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06410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23374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858699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18354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245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778B-8B06-4C3D-9DC0-9B744307E4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7073395"/>
      </p:ext>
    </p:extLst>
  </p:cSld>
  <p:clrMapOvr>
    <a:masterClrMapping/>
  </p:clrMapOvr>
  <p:transition>
    <p:cut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05118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AE9A7-1E76-4314-9DDA-C9B05EE20473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49711"/>
      </p:ext>
    </p:extLst>
  </p:cSld>
  <p:clrMapOvr>
    <a:masterClrMapping/>
  </p:clrMapOvr>
  <p:transition>
    <p:cut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4164"/>
      </p:ext>
    </p:extLst>
  </p:cSld>
  <p:clrMapOvr>
    <a:masterClrMapping/>
  </p:clrMapOvr>
  <p:transition>
    <p:cut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34CE73-3995-4A94-93C8-84F3B01C0A66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45672"/>
      </p:ext>
    </p:extLst>
  </p:cSld>
  <p:clrMapOvr>
    <a:masterClrMapping/>
  </p:clrMapOvr>
  <p:transition>
    <p:cut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C5FBD3-F4E8-40D1-A24E-68967928FA9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7749"/>
      </p:ext>
    </p:extLst>
  </p:cSld>
  <p:clrMapOvr>
    <a:masterClrMapping/>
  </p:clrMapOvr>
  <p:transition>
    <p:cut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AF2D2F-EEA4-4C06-A872-C945BDB3DED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488452"/>
      </p:ext>
    </p:extLst>
  </p:cSld>
  <p:clrMapOvr>
    <a:masterClrMapping/>
  </p:clrMapOvr>
  <p:transition>
    <p:cut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3778B-8B06-4C3D-9DC0-9B744307E4F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32770"/>
      </p:ext>
    </p:extLst>
  </p:cSld>
  <p:clrMapOvr>
    <a:masterClrMapping/>
  </p:clrMapOvr>
  <p:transition>
    <p:cut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BE86CF-14E2-4F5E-BEFE-943C8C5D0ED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018558"/>
      </p:ext>
    </p:extLst>
  </p:cSld>
  <p:clrMapOvr>
    <a:masterClrMapping/>
  </p:clrMapOvr>
  <p:transition>
    <p:cut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4ADB29-82AF-4F92-B0CC-A575D3C146A5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757961"/>
      </p:ext>
    </p:extLst>
  </p:cSld>
  <p:clrMapOvr>
    <a:masterClrMapping/>
  </p:clrMapOvr>
  <p:transition>
    <p:cut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0F4C8B-6F32-483C-85E2-A5E0D61133A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156624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6CF-14E2-4F5E-BEFE-943C8C5D0ED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11315023"/>
      </p:ext>
    </p:extLst>
  </p:cSld>
  <p:clrMapOvr>
    <a:masterClrMapping/>
  </p:clrMapOvr>
  <p:transition>
    <p:cut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AAFBB4-13CA-417C-BB61-C0E8A070D1A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890787"/>
      </p:ext>
    </p:extLst>
  </p:cSld>
  <p:clrMapOvr>
    <a:masterClrMapping/>
  </p:clrMapOvr>
  <p:transition>
    <p:cut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A28B0-E9CE-45CC-8A3C-6110F408828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4532"/>
      </p:ext>
    </p:extLst>
  </p:cSld>
  <p:clrMapOvr>
    <a:masterClrMapping/>
  </p:clrMapOvr>
  <p:transition>
    <p:cut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1916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55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553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724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2911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996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8478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8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ADB29-82AF-4F92-B0CC-A575D3C146A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0954124"/>
      </p:ext>
    </p:extLst>
  </p:cSld>
  <p:clrMapOvr>
    <a:masterClrMapping/>
  </p:clrMapOvr>
  <p:transition>
    <p:cut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970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840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773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958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5171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23552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8789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4188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6937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F4C8B-6F32-483C-85E2-A5E0D61133A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7067770"/>
      </p:ext>
    </p:extLst>
  </p:cSld>
  <p:clrMapOvr>
    <a:masterClrMapping/>
  </p:clrMapOvr>
  <p:transition>
    <p:cut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41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684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688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9156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51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110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3145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893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503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3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9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57C6ED6E-62D6-44DB-9FED-84FA0C682D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6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7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1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6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94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49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C6ED6E-62D6-44DB-9FED-84FA0C682DF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1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data.org/entity/Q651233" TargetMode="Externa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code4.osaka/abou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zaki.com/works/2014/pub/ld-browser" TargetMode="Externa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data.org/entity/Q65123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wikidata.org/entity/Q651233.tt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nzaki.com/works/2014/pub/ld-browse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kanzaki.com/works/2014/pub/ld-browser?u=https://www.wikidata.org/wiki/Special:EntityData/Q651233&amp;n=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QIPel5Vh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6.xml"/><Relationship Id="rId5" Type="http://schemas.openxmlformats.org/officeDocument/2006/relationships/hyperlink" Target="https://query.wikidata.org/sparql" TargetMode="External"/><Relationship Id="rId4" Type="http://schemas.openxmlformats.org/officeDocument/2006/relationships/hyperlink" Target="https://query.wikidata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hyperlink" Target="http://lod-cloud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png"/><Relationship Id="rId4" Type="http://schemas.openxmlformats.org/officeDocument/2006/relationships/hyperlink" Target="http://lod-cloud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1141" y="1986246"/>
            <a:ext cx="7721359" cy="121132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ja-JP" sz="4800" spc="-150" dirty="0">
                <a:ea typeface="HG創英角ｺﾞｼｯｸUB" pitchFamily="49" charset="-128"/>
              </a:rPr>
              <a:t>LOD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（</a:t>
            </a:r>
            <a:r>
              <a:rPr lang="en-US" altLang="ja-JP" sz="4000" spc="-150" dirty="0">
                <a:latin typeface="Arial Narrow" panose="020B0606020202030204" pitchFamily="34" charset="0"/>
              </a:rPr>
              <a:t>Linked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Open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Data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）</a:t>
            </a:r>
            <a:r>
              <a:rPr lang="ja-JP" altLang="en-US" sz="4800" spc="-150" dirty="0">
                <a:ea typeface="HG創英角ｺﾞｼｯｸUB" pitchFamily="49" charset="-128"/>
              </a:rPr>
              <a:t>の基礎技術　</a:t>
            </a:r>
            <a:r>
              <a:rPr lang="ja-JP" altLang="en-US" sz="2400" spc="-150" dirty="0">
                <a:ea typeface="HG創英角ｺﾞｼｯｸUB" pitchFamily="49" charset="-128"/>
              </a:rPr>
              <a:t>　　　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3055" y="4558644"/>
            <a:ext cx="8001000" cy="1752600"/>
          </a:xfrm>
        </p:spPr>
        <p:txBody>
          <a:bodyPr/>
          <a:lstStyle/>
          <a:p>
            <a:pPr eaLnBrk="1" hangingPunct="1"/>
            <a:r>
              <a:rPr lang="zh-CN" altLang="en-US" sz="3600" b="0" u="none" dirty="0"/>
              <a:t>大阪大学 産業科学研究所</a:t>
            </a:r>
            <a:endParaRPr lang="en-US" altLang="zh-CN" sz="3600" b="0" u="none" dirty="0"/>
          </a:p>
          <a:p>
            <a:pPr eaLnBrk="1" hangingPunct="1"/>
            <a:r>
              <a:rPr lang="zh-CN" altLang="en-US" sz="3600" b="0" u="none" dirty="0"/>
              <a:t>古崎晃司</a:t>
            </a:r>
            <a:endParaRPr lang="en-US" altLang="ja-JP" sz="3600" b="0" u="none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7B539F-EAE4-47A7-9F81-4EED34964D87}"/>
              </a:ext>
            </a:extLst>
          </p:cNvPr>
          <p:cNvSpPr txBox="1"/>
          <p:nvPr/>
        </p:nvSpPr>
        <p:spPr>
          <a:xfrm>
            <a:off x="290665" y="148092"/>
            <a:ext cx="84657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800" b="1" dirty="0">
                <a:solidFill>
                  <a:srgbClr val="0000FF"/>
                </a:solidFill>
              </a:rPr>
              <a:t>第</a:t>
            </a:r>
            <a:r>
              <a:rPr lang="en-US" altLang="ja-JP" sz="2800" b="1" dirty="0">
                <a:solidFill>
                  <a:srgbClr val="0000FF"/>
                </a:solidFill>
              </a:rPr>
              <a:t>1</a:t>
            </a:r>
            <a:r>
              <a:rPr lang="ja-JP" altLang="en-US" sz="2800" b="1" dirty="0">
                <a:solidFill>
                  <a:srgbClr val="0000FF"/>
                </a:solidFill>
              </a:rPr>
              <a:t>回</a:t>
            </a:r>
            <a:r>
              <a:rPr lang="en-US" altLang="ja-JP" sz="2800" b="1" dirty="0">
                <a:solidFill>
                  <a:srgbClr val="0000FF"/>
                </a:solidFill>
              </a:rPr>
              <a:t>Linked Open Data (LOD) </a:t>
            </a:r>
            <a:r>
              <a:rPr lang="ja-JP" altLang="en-US" sz="2800" b="1" dirty="0">
                <a:solidFill>
                  <a:srgbClr val="0000FF"/>
                </a:solidFill>
              </a:rPr>
              <a:t>活用</a:t>
            </a:r>
            <a:r>
              <a:rPr lang="ja-JP" altLang="en-US" sz="2800" b="1" dirty="0" smtClean="0">
                <a:solidFill>
                  <a:srgbClr val="0000FF"/>
                </a:solidFill>
              </a:rPr>
              <a:t>ワークショップ</a:t>
            </a:r>
            <a:endParaRPr lang="en-US" altLang="ja-JP" sz="2800" b="1" dirty="0" smtClean="0">
              <a:solidFill>
                <a:srgbClr val="0000FF"/>
              </a:solidFill>
            </a:endParaRPr>
          </a:p>
          <a:p>
            <a:pPr algn="r"/>
            <a:r>
              <a:rPr lang="en-US" altLang="ja-JP" sz="2400" dirty="0" smtClean="0"/>
              <a:t>2017</a:t>
            </a:r>
            <a:r>
              <a:rPr lang="zh-TW" altLang="en-US" sz="2400" dirty="0" smtClean="0"/>
              <a:t>年</a:t>
            </a:r>
            <a:r>
              <a:rPr lang="en-US" altLang="ja-JP" sz="2400" dirty="0" smtClean="0"/>
              <a:t>8</a:t>
            </a:r>
            <a:r>
              <a:rPr lang="zh-TW" altLang="en-US" sz="2400" dirty="0" smtClean="0"/>
              <a:t>月</a:t>
            </a:r>
            <a:r>
              <a:rPr lang="en-US" altLang="ja-JP" sz="2400" dirty="0" smtClean="0"/>
              <a:t>3</a:t>
            </a:r>
            <a:r>
              <a:rPr lang="zh-TW" altLang="en-US" sz="2400" dirty="0" smtClean="0"/>
              <a:t>日</a:t>
            </a:r>
            <a:r>
              <a:rPr lang="zh-TW" altLang="en-US" sz="2400" dirty="0"/>
              <a:t>（木</a:t>
            </a:r>
            <a:r>
              <a:rPr lang="zh-TW" altLang="en-US" sz="2400" dirty="0" smtClean="0"/>
              <a:t>）</a:t>
            </a:r>
            <a:endParaRPr lang="en-US" altLang="zh-TW" sz="2400" dirty="0" smtClean="0"/>
          </a:p>
          <a:p>
            <a:pPr algn="r"/>
            <a:r>
              <a:rPr lang="ja-JP" altLang="en-US" sz="2400" dirty="0" smtClean="0"/>
              <a:t>＠</a:t>
            </a:r>
            <a:r>
              <a:rPr lang="zh-TW" altLang="en-US" sz="2400" dirty="0" smtClean="0"/>
              <a:t>理研</a:t>
            </a:r>
            <a:r>
              <a:rPr lang="zh-TW" altLang="en-US" sz="2400" dirty="0"/>
              <a:t>東京連絡事務所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16920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の基礎技術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endParaRPr lang="en-US" altLang="ja-JP" sz="3600" b="1" dirty="0" smtClean="0">
              <a:solidFill>
                <a:srgbClr val="FF0000"/>
              </a:solidFill>
            </a:endParaRP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96" y="88468"/>
            <a:ext cx="5493814" cy="762000"/>
          </a:xfrm>
        </p:spPr>
        <p:txBody>
          <a:bodyPr/>
          <a:lstStyle/>
          <a:p>
            <a:r>
              <a:rPr kumimoji="1" lang="en-US" altLang="ja-JP" sz="4000" dirty="0"/>
              <a:t>Web</a:t>
            </a:r>
            <a:r>
              <a:rPr kumimoji="1" lang="ja-JP" altLang="en-US" sz="4000" dirty="0"/>
              <a:t>の仕組み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2246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823" y="88468"/>
            <a:ext cx="6328880" cy="762000"/>
          </a:xfrm>
        </p:spPr>
        <p:txBody>
          <a:bodyPr/>
          <a:lstStyle/>
          <a:p>
            <a:r>
              <a:rPr lang="en-US" altLang="ja-JP" sz="4000" dirty="0"/>
              <a:t>Web</a:t>
            </a:r>
            <a:r>
              <a:rPr lang="ja-JP" altLang="en-US" sz="4000" dirty="0"/>
              <a:t>の仕組み→</a:t>
            </a:r>
            <a:r>
              <a:rPr lang="en-US" altLang="ja-JP" sz="4000" b="1" dirty="0">
                <a:solidFill>
                  <a:srgbClr val="FF0000"/>
                </a:solidFill>
              </a:rPr>
              <a:t>Linked Data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4562168" y="1033264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4418152" y="3501008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7" name="メモ 6"/>
          <p:cNvSpPr/>
          <p:nvPr/>
        </p:nvSpPr>
        <p:spPr bwMode="auto">
          <a:xfrm>
            <a:off x="5909660" y="553879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8" name="メモ 7"/>
          <p:cNvSpPr/>
          <p:nvPr/>
        </p:nvSpPr>
        <p:spPr bwMode="auto">
          <a:xfrm>
            <a:off x="5364088" y="3055357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9" name="メモ 8"/>
          <p:cNvSpPr/>
          <p:nvPr/>
        </p:nvSpPr>
        <p:spPr bwMode="auto">
          <a:xfrm>
            <a:off x="903059" y="4987981"/>
            <a:ext cx="7774954" cy="1589707"/>
          </a:xfrm>
          <a:prstGeom prst="foldedCorner">
            <a:avLst>
              <a:gd name="adj" fmla="val 0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Linked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と同じ仕組みでデータを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“公開”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し，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相互に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“つなぐ”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（リンクする）</a:t>
            </a:r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127856" y="1900343"/>
            <a:ext cx="2304255" cy="557262"/>
          </a:xfrm>
          <a:prstGeom prst="wedgeRectCallout">
            <a:avLst>
              <a:gd name="adj1" fmla="val -6809"/>
              <a:gd name="adj2" fmla="val 96605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</a:t>
            </a: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148063" y="2561692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2" name="メモ 11"/>
          <p:cNvSpPr/>
          <p:nvPr/>
        </p:nvSpPr>
        <p:spPr bwMode="auto">
          <a:xfrm>
            <a:off x="5292080" y="2079650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8264" y="4105154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4" name="メモ 13"/>
          <p:cNvSpPr/>
          <p:nvPr/>
        </p:nvSpPr>
        <p:spPr bwMode="auto">
          <a:xfrm>
            <a:off x="6207830" y="4496046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2698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 smtClean="0"/>
              <a:t>Linked</a:t>
            </a:r>
            <a:r>
              <a:rPr lang="ja-JP" altLang="en-US" sz="4000" dirty="0" smtClean="0"/>
              <a:t> </a:t>
            </a:r>
            <a:r>
              <a:rPr lang="en-US" altLang="ja-JP" sz="4000" dirty="0" smtClean="0"/>
              <a:t>Data</a:t>
            </a:r>
            <a:r>
              <a:rPr lang="ja-JP" altLang="en-US" sz="4000" dirty="0" smtClean="0"/>
              <a:t>の要素技術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19" y="949996"/>
            <a:ext cx="8707545" cy="5748756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u="none" dirty="0" smtClean="0">
                <a:solidFill>
                  <a:srgbClr val="FF0000"/>
                </a:solidFill>
              </a:rPr>
              <a:t>URI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Uniform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一定の</a:t>
            </a:r>
            <a:r>
              <a:rPr lang="ja-JP" altLang="en-US" dirty="0"/>
              <a:t>記述</a:t>
            </a:r>
            <a:r>
              <a:rPr lang="ja-JP" altLang="en-US" dirty="0" smtClean="0"/>
              <a:t>方式によって，リソース（モノやコト）を示す</a:t>
            </a:r>
            <a:r>
              <a:rPr lang="ja-JP" altLang="en-US" dirty="0"/>
              <a:t>ため</a:t>
            </a:r>
            <a:r>
              <a:rPr lang="ja-JP" altLang="en-US" dirty="0" smtClean="0"/>
              <a:t>の識別子．リソースの場所を表す</a:t>
            </a:r>
            <a:r>
              <a:rPr lang="en-US" altLang="ja-JP" b="1" dirty="0" smtClean="0">
                <a:solidFill>
                  <a:srgbClr val="FF0000"/>
                </a:solidFill>
              </a:rPr>
              <a:t>URL</a:t>
            </a:r>
            <a:r>
              <a:rPr lang="ja-JP" altLang="en-US" dirty="0" smtClean="0"/>
              <a:t>を拡張したもの．</a:t>
            </a:r>
            <a:endParaRPr lang="en-US" altLang="ja-JP" dirty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IRI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Internationalized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en-US" altLang="ja-JP" dirty="0" smtClean="0"/>
              <a:t>URI</a:t>
            </a:r>
            <a:r>
              <a:rPr lang="ja-JP" altLang="en-US" dirty="0" smtClean="0"/>
              <a:t>を拡張し，漢字，日本語文字など多言語に対応したもの．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RDF</a:t>
            </a:r>
            <a:r>
              <a:rPr lang="ja-JP" altLang="en-US" u="none" dirty="0"/>
              <a:t>（</a:t>
            </a:r>
            <a:r>
              <a:rPr lang="en-US" altLang="ja-JP" u="none" dirty="0"/>
              <a:t>Resource Description Framework</a:t>
            </a:r>
            <a:r>
              <a:rPr lang="ja-JP" altLang="en-US" u="none" dirty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リソースを</a:t>
            </a:r>
            <a:r>
              <a:rPr lang="ja-JP" altLang="en-US" dirty="0"/>
              <a:t>記述するための統一的</a:t>
            </a:r>
            <a:r>
              <a:rPr lang="ja-JP" altLang="en-US" dirty="0" smtClean="0"/>
              <a:t>枠組み．</a:t>
            </a:r>
            <a:endParaRPr lang="en-US" altLang="ja-JP" dirty="0" smtClean="0"/>
          </a:p>
          <a:p>
            <a:pPr lvl="1"/>
            <a:r>
              <a:rPr lang="ja-JP" altLang="en-US" b="1" dirty="0">
                <a:solidFill>
                  <a:srgbClr val="0000FF"/>
                </a:solidFill>
              </a:rPr>
              <a:t>主語（</a:t>
            </a:r>
            <a:r>
              <a:rPr lang="en-US" altLang="ja-JP" b="1" dirty="0">
                <a:solidFill>
                  <a:srgbClr val="0000FF"/>
                </a:solidFill>
              </a:rPr>
              <a:t>subject</a:t>
            </a:r>
            <a:r>
              <a:rPr lang="ja-JP" altLang="en-US" b="1" dirty="0">
                <a:solidFill>
                  <a:srgbClr val="0000FF"/>
                </a:solidFill>
              </a:rPr>
              <a:t>），述語（</a:t>
            </a:r>
            <a:r>
              <a:rPr lang="en-US" altLang="ja-JP" b="1" dirty="0">
                <a:solidFill>
                  <a:srgbClr val="0000FF"/>
                </a:solidFill>
              </a:rPr>
              <a:t>predicate</a:t>
            </a:r>
            <a:r>
              <a:rPr lang="ja-JP" altLang="en-US" b="1" dirty="0">
                <a:solidFill>
                  <a:srgbClr val="0000FF"/>
                </a:solidFill>
              </a:rPr>
              <a:t>），目的語（</a:t>
            </a:r>
            <a:r>
              <a:rPr lang="en-US" altLang="ja-JP" b="1" dirty="0">
                <a:solidFill>
                  <a:srgbClr val="0000FF"/>
                </a:solidFill>
              </a:rPr>
              <a:t>object</a:t>
            </a:r>
            <a:r>
              <a:rPr lang="ja-JP" altLang="en-US" b="1" dirty="0">
                <a:solidFill>
                  <a:srgbClr val="0000FF"/>
                </a:solidFill>
              </a:rPr>
              <a:t>）</a:t>
            </a:r>
            <a:r>
              <a:rPr lang="ja-JP" altLang="en-US" dirty="0">
                <a:solidFill>
                  <a:srgbClr val="0000FF"/>
                </a:solidFill>
              </a:rPr>
              <a:t>の</a:t>
            </a:r>
            <a:r>
              <a:rPr lang="en-US" altLang="ja-JP" b="1" dirty="0">
                <a:solidFill>
                  <a:srgbClr val="0000FF"/>
                </a:solidFill>
              </a:rPr>
              <a:t>3</a:t>
            </a:r>
            <a:r>
              <a:rPr lang="ja-JP" altLang="en-US" b="1" dirty="0">
                <a:solidFill>
                  <a:srgbClr val="0000FF"/>
                </a:solidFill>
              </a:rPr>
              <a:t>つ組み（トリプル）</a:t>
            </a:r>
            <a:r>
              <a:rPr lang="ja-JP" altLang="en-US" dirty="0"/>
              <a:t>の組み合わせで，リソースに関する情報を表現する．</a:t>
            </a:r>
          </a:p>
          <a:p>
            <a:r>
              <a:rPr lang="ja-JP" altLang="en-US" u="none" dirty="0" smtClean="0">
                <a:solidFill>
                  <a:srgbClr val="FF0000"/>
                </a:solidFill>
              </a:rPr>
              <a:t>オントロジー</a:t>
            </a:r>
            <a:r>
              <a:rPr lang="ja-JP" altLang="en-US" u="none" dirty="0" smtClean="0"/>
              <a:t>（</a:t>
            </a:r>
            <a:r>
              <a:rPr lang="en-US" altLang="ja-JP" u="none" dirty="0" smtClean="0"/>
              <a:t>Ontology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/>
              <a:t>データ</a:t>
            </a:r>
            <a:r>
              <a:rPr lang="ja-JP" altLang="en-US" dirty="0" smtClean="0"/>
              <a:t>を</a:t>
            </a:r>
            <a:r>
              <a:rPr lang="ja-JP" altLang="en-US" dirty="0"/>
              <a:t>記述</a:t>
            </a:r>
            <a:r>
              <a:rPr lang="ja-JP" altLang="en-US" dirty="0" smtClean="0"/>
              <a:t>するための語彙やスキーマを定義したもの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SPARQ</a:t>
            </a:r>
            <a:r>
              <a:rPr lang="en-US" altLang="ja-JP" u="none" dirty="0">
                <a:solidFill>
                  <a:srgbClr val="FF0000"/>
                </a:solidFill>
              </a:rPr>
              <a:t>L</a:t>
            </a:r>
            <a:endParaRPr lang="en-US" altLang="ja-JP" u="none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dirty="0" smtClean="0"/>
              <a:t>RDF</a:t>
            </a:r>
            <a:r>
              <a:rPr lang="ja-JP" altLang="en-US" dirty="0" smtClean="0"/>
              <a:t>で記述されたデータを</a:t>
            </a:r>
            <a:r>
              <a:rPr lang="ja-JP" altLang="en-US" dirty="0"/>
              <a:t>検索するための</a:t>
            </a:r>
            <a:r>
              <a:rPr lang="ja-JP" altLang="en-US" dirty="0" smtClean="0"/>
              <a:t>クエリ言語</a:t>
            </a:r>
            <a:endParaRPr lang="en-US" altLang="ja-JP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6980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015" y="154263"/>
            <a:ext cx="5997261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/>
              <a:t>の表現例</a:t>
            </a:r>
            <a:endParaRPr kumimoji="1" lang="ja-JP" altLang="en-US" sz="3200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2" y="1386297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日本</a:t>
            </a:r>
          </a:p>
        </p:txBody>
      </p:sp>
      <p:sp>
        <p:nvSpPr>
          <p:cNvPr id="8" name="円/楕円 7"/>
          <p:cNvSpPr/>
          <p:nvPr/>
        </p:nvSpPr>
        <p:spPr bwMode="auto">
          <a:xfrm>
            <a:off x="467244" y="3040244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大阪大学</a:t>
            </a: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1637834" y="1782341"/>
            <a:ext cx="2157978" cy="1653947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2487899" y="21249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80205" y="2279444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1637834" y="2479499"/>
            <a:ext cx="2642371" cy="956789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767406" y="2384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読み仮名</a:t>
            </a:r>
          </a:p>
        </p:txBody>
      </p:sp>
      <p:sp>
        <p:nvSpPr>
          <p:cNvPr id="30" name="円/楕円 29"/>
          <p:cNvSpPr/>
          <p:nvPr/>
        </p:nvSpPr>
        <p:spPr bwMode="auto">
          <a:xfrm>
            <a:off x="3717473" y="3068960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吹田市</a:t>
            </a: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>
            <a:off x="1637834" y="3436288"/>
            <a:ext cx="2079639" cy="2871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988569" y="4688932"/>
            <a:ext cx="1529972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(VIAF)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251250" y="5084976"/>
            <a:ext cx="1737319" cy="376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309266" y="4312133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国立国会図書館典拠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ID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66294" y="3145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本部所在地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34015" y="915068"/>
            <a:ext cx="870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2"/>
              </a:rPr>
              <a:t>http://www.wikidata.org/entity/Q651233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という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から得られる情報の一部（</a:t>
            </a: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Wikidata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より）</a:t>
            </a:r>
          </a:p>
        </p:txBody>
      </p:sp>
      <p:sp>
        <p:nvSpPr>
          <p:cNvPr id="48" name="円/楕円 47"/>
          <p:cNvSpPr/>
          <p:nvPr/>
        </p:nvSpPr>
        <p:spPr bwMode="auto">
          <a:xfrm>
            <a:off x="3821475" y="5045095"/>
            <a:ext cx="1429775" cy="83196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 NDL </a:t>
            </a:r>
            <a:b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Authorities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）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49" name="直線矢印コネクタ 48"/>
          <p:cNvCxnSpPr>
            <a:stCxn id="8" idx="6"/>
            <a:endCxn id="48" idx="2"/>
          </p:cNvCxnSpPr>
          <p:nvPr/>
        </p:nvCxnSpPr>
        <p:spPr bwMode="auto">
          <a:xfrm>
            <a:off x="1637834" y="3436288"/>
            <a:ext cx="2183641" cy="202479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5118172" y="4860429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skos:exactMatch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24547" y="5621178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251250" y="5461080"/>
            <a:ext cx="1273297" cy="360153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5485284" y="56081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標目</a:t>
            </a:r>
          </a:p>
        </p:txBody>
      </p:sp>
      <p:sp>
        <p:nvSpPr>
          <p:cNvPr id="63" name="四角形吹き出し 62"/>
          <p:cNvSpPr/>
          <p:nvPr/>
        </p:nvSpPr>
        <p:spPr bwMode="auto">
          <a:xfrm>
            <a:off x="301141" y="1864927"/>
            <a:ext cx="2061462" cy="749940"/>
          </a:xfrm>
          <a:prstGeom prst="wedgeRectCallout">
            <a:avLst>
              <a:gd name="adj1" fmla="val -19741"/>
              <a:gd name="adj2" fmla="val 109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IRI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で表される事物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4" name="四角形吹き出し 63"/>
          <p:cNvSpPr/>
          <p:nvPr/>
        </p:nvSpPr>
        <p:spPr bwMode="auto">
          <a:xfrm>
            <a:off x="508847" y="4831574"/>
            <a:ext cx="2394550" cy="1192554"/>
          </a:xfrm>
          <a:prstGeom prst="wedgeRectCallout">
            <a:avLst>
              <a:gd name="adj1" fmla="val -14691"/>
              <a:gd name="adj2" fmla="val -6542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プロパティ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リソース間（もしくはリソースとリテラル間）の関係を表す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5" name="四角形吹き出し 64"/>
          <p:cNvSpPr/>
          <p:nvPr/>
        </p:nvSpPr>
        <p:spPr bwMode="auto">
          <a:xfrm>
            <a:off x="6695495" y="1704515"/>
            <a:ext cx="1338129" cy="845116"/>
          </a:xfrm>
          <a:prstGeom prst="wedgeRectCallout">
            <a:avLst>
              <a:gd name="adj1" fmla="val -75660"/>
              <a:gd name="adj2" fmla="val 31981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リテラル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：文字列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388905" y="2938059"/>
            <a:ext cx="4706722" cy="1004497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20232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主語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2443655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述語</a:t>
            </a: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894135" y="3634825"/>
            <a:ext cx="877163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目的語</a:t>
            </a:r>
          </a:p>
        </p:txBody>
      </p:sp>
      <p:sp>
        <p:nvSpPr>
          <p:cNvPr id="70" name="四角形吹き出し 69"/>
          <p:cNvSpPr/>
          <p:nvPr/>
        </p:nvSpPr>
        <p:spPr bwMode="auto">
          <a:xfrm>
            <a:off x="5285448" y="2774729"/>
            <a:ext cx="2668140" cy="438527"/>
          </a:xfrm>
          <a:prstGeom prst="wedgeRectCallout">
            <a:avLst>
              <a:gd name="adj1" fmla="val -58405"/>
              <a:gd name="adj2" fmla="val 43565"/>
            </a:avLst>
          </a:prstGeom>
          <a:solidFill>
            <a:srgbClr val="CCFF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トリプル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つ組み）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126254" y="3205152"/>
            <a:ext cx="383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①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RDF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は「トリプルの組み合わせ」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で表される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510565" y="4624420"/>
            <a:ext cx="5074765" cy="146887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639257" y="3916534"/>
            <a:ext cx="45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②目的語が他のリソースのとき，トリプル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を辿って更なる情報が得られる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20232" y="6133177"/>
            <a:ext cx="8383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注：この図中においてリソースとプロパティは名前を示しているが，正確には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　　すべてのリソースおよびプロパティが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用いて表されている．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3" grpId="0" animBg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20853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 smtClean="0"/>
              <a:t>の表現例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3491" y="961706"/>
            <a:ext cx="346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すべてのリソースおよびプロパティは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表される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9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497704" y="213081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2381853" y="2562146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2372435" y="321555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707823" y="3993555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844076" y="1190455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3844077" y="1549997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141372" y="3173250"/>
            <a:ext cx="196482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131778" y="3467453"/>
            <a:ext cx="103433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6722105" y="2897057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6722106" y="3256599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4194870" y="1011619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3324773" y="258312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1309235" y="2191444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3298520" y="319141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2958533" y="3992960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6960861" y="244074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3" name="正方形/長方形 52"/>
          <p:cNvSpPr/>
          <p:nvPr/>
        </p:nvSpPr>
        <p:spPr bwMode="auto">
          <a:xfrm>
            <a:off x="394943" y="287720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6" grpId="0" animBg="1"/>
      <p:bldP spid="38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3" grpId="0" animBg="1"/>
      <p:bldP spid="5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wd: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Q651233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1781916" y="1989717"/>
            <a:ext cx="1490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>
                <a:solidFill>
                  <a:srgbClr val="0000FF"/>
                </a:solidFill>
                <a:latin typeface="Tahoma"/>
                <a:ea typeface="ＭＳ Ｐゴシック"/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  <a:latin typeface="Tahoma"/>
                <a:ea typeface="ＭＳ Ｐゴシック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39970" y="266754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P1814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Q653510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2638820" y="398997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P349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539970" y="3293262"/>
            <a:ext cx="173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P159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58" name="直線矢印コネクタ 5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4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Linked Data/LOD</a:t>
            </a:r>
            <a:r>
              <a:rPr lang="ja-JP" altLang="en-US" dirty="0"/>
              <a:t>の公開方法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endParaRPr lang="en-US" altLang="ja-JP" b="1" dirty="0">
              <a:solidFill>
                <a:srgbClr val="0000FF"/>
              </a:solidFill>
            </a:endParaRPr>
          </a:p>
          <a:p>
            <a:pPr lvl="2"/>
            <a:r>
              <a:rPr lang="ja-JP" altLang="en-US" dirty="0"/>
              <a:t>通常の</a:t>
            </a:r>
            <a:r>
              <a:rPr lang="en-US" altLang="ja-JP" dirty="0"/>
              <a:t>Web</a:t>
            </a:r>
            <a:r>
              <a:rPr lang="ja-JP" altLang="en-US" dirty="0"/>
              <a:t>ページと同様に，データの</a:t>
            </a:r>
            <a:r>
              <a:rPr lang="en-US" altLang="ja-JP" dirty="0"/>
              <a:t>URI</a:t>
            </a:r>
            <a:r>
              <a:rPr lang="ja-JP" altLang="en-US" dirty="0"/>
              <a:t>を用いて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「つながり」を辿ることが出来る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＝システムによる処理（リンク解析等）が可能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sz="2800" dirty="0"/>
              <a:t>SPARQL</a:t>
            </a:r>
            <a:r>
              <a:rPr lang="ja-JP" altLang="en-US" sz="2800" dirty="0"/>
              <a:t>エンドポイントの公開</a:t>
            </a:r>
            <a:endParaRPr lang="en-US" altLang="ja-JP" sz="2800" dirty="0"/>
          </a:p>
          <a:p>
            <a:pPr lvl="1"/>
            <a:r>
              <a:rPr lang="en-US" altLang="ja-JP" sz="2400" dirty="0"/>
              <a:t>RDF</a:t>
            </a:r>
            <a:r>
              <a:rPr lang="ja-JP" altLang="en-US" sz="2400" dirty="0"/>
              <a:t>用のクエリ言語</a:t>
            </a:r>
            <a:r>
              <a:rPr lang="en-US" altLang="ja-JP" sz="2400" dirty="0"/>
              <a:t>SPARQL</a:t>
            </a:r>
            <a:r>
              <a:rPr lang="ja-JP" altLang="en-US" sz="2400" dirty="0"/>
              <a:t>により検索可能な</a:t>
            </a:r>
            <a:r>
              <a:rPr lang="en-US" altLang="ja-JP" sz="2400" dirty="0"/>
              <a:t>API</a:t>
            </a:r>
            <a:r>
              <a:rPr lang="ja-JP" altLang="en-US" sz="2400" dirty="0"/>
              <a:t>を公開</a:t>
            </a:r>
            <a:endParaRPr lang="en-US" altLang="ja-JP" sz="2400" dirty="0"/>
          </a:p>
          <a:p>
            <a:pPr lvl="2"/>
            <a:r>
              <a:rPr lang="ja-JP" altLang="en-US" dirty="0">
                <a:solidFill>
                  <a:srgbClr val="FF0000"/>
                </a:solidFill>
              </a:rPr>
              <a:t>クエリによるデータ検索・抽出が可能</a:t>
            </a:r>
          </a:p>
          <a:p>
            <a:r>
              <a:rPr kumimoji="1" lang="en-US" altLang="ja-JP" sz="2800" dirty="0"/>
              <a:t>RDF</a:t>
            </a:r>
            <a:r>
              <a:rPr kumimoji="1" lang="ja-JP" altLang="en-US" sz="2800" dirty="0"/>
              <a:t>ファイルのダンプの公開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全データをダウンロードできる形で公開</a:t>
            </a:r>
            <a:endParaRPr kumimoji="1" lang="en-US" altLang="ja-JP" sz="2400" dirty="0"/>
          </a:p>
          <a:p>
            <a:pPr lvl="2"/>
            <a:r>
              <a:rPr kumimoji="1" lang="ja-JP" altLang="en-US" dirty="0"/>
              <a:t>ダウロードしたファイルを</a:t>
            </a:r>
            <a:r>
              <a:rPr kumimoji="1" lang="en-US" altLang="ja-JP" dirty="0"/>
              <a:t>RDF</a:t>
            </a:r>
            <a:r>
              <a:rPr kumimoji="1" lang="ja-JP" altLang="en-US" dirty="0"/>
              <a:t>パーサー，</a:t>
            </a:r>
            <a:r>
              <a:rPr kumimoji="1" lang="en-US" altLang="ja-JP" dirty="0"/>
              <a:t>RDF-DB</a:t>
            </a:r>
            <a:r>
              <a:rPr kumimoji="1" lang="ja-JP" altLang="en-US" dirty="0"/>
              <a:t>などのツールを用いて処理可能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194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Open 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の公開例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1202076" y="3637052"/>
            <a:ext cx="7308512" cy="2840804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FF0000"/>
                </a:solidFill>
              </a:rPr>
              <a:t>Wikidata</a:t>
            </a:r>
            <a:r>
              <a:rPr lang="ja-JP" altLang="en-US" sz="3200" dirty="0" smtClean="0">
                <a:solidFill>
                  <a:srgbClr val="FF0000"/>
                </a:solidFill>
              </a:rPr>
              <a:t>（ウィキデータ）</a:t>
            </a:r>
            <a:r>
              <a:rPr lang="ja-JP" altLang="en-US" sz="3200" dirty="0" smtClean="0">
                <a:solidFill>
                  <a:schemeClr val="tx1"/>
                </a:solidFill>
              </a:rPr>
              <a:t>を例として，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公開されている</a:t>
            </a:r>
            <a:r>
              <a:rPr lang="en-US" altLang="ja-JP" sz="3200" dirty="0" smtClean="0">
                <a:solidFill>
                  <a:schemeClr val="tx1"/>
                </a:solidFill>
              </a:rPr>
              <a:t>LOD</a:t>
            </a:r>
            <a:r>
              <a:rPr lang="ja-JP" altLang="en-US" sz="3200" dirty="0" smtClean="0">
                <a:solidFill>
                  <a:schemeClr val="tx1"/>
                </a:solidFill>
              </a:rPr>
              <a:t>を眺めてみる．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IRI</a:t>
            </a:r>
            <a:r>
              <a:rPr lang="ja-JP" altLang="en-US" sz="3200" dirty="0" smtClean="0">
                <a:solidFill>
                  <a:schemeClr val="tx1"/>
                </a:solidFill>
              </a:rPr>
              <a:t>によるアクセス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SPARQL</a:t>
            </a:r>
            <a:r>
              <a:rPr lang="ja-JP" altLang="en-US" sz="3200" dirty="0" smtClean="0">
                <a:solidFill>
                  <a:schemeClr val="tx1"/>
                </a:solidFill>
              </a:rPr>
              <a:t>エンドポイントの利用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4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3093387"/>
            <a:ext cx="8888288" cy="1464313"/>
          </a:xfrm>
        </p:spPr>
        <p:txBody>
          <a:bodyPr>
            <a:normAutofit/>
          </a:bodyPr>
          <a:lstStyle/>
          <a:p>
            <a:r>
              <a:rPr lang="ja-JP" altLang="en-US" sz="2400" b="0" u="none" dirty="0" smtClean="0"/>
              <a:t>人工知能学会</a:t>
            </a:r>
            <a:r>
              <a:rPr lang="en-US" altLang="ja-JP" sz="2400" b="0" u="none" dirty="0" smtClean="0"/>
              <a:t/>
            </a:r>
            <a:br>
              <a:rPr lang="en-US" altLang="ja-JP" sz="2400" b="0" u="none" dirty="0" smtClean="0"/>
            </a:br>
            <a:r>
              <a:rPr lang="ja-JP" altLang="en-US" sz="2400" b="0" u="none" dirty="0" smtClean="0"/>
              <a:t>セマンティックウェブとオントロジー（</a:t>
            </a:r>
            <a:r>
              <a:rPr lang="en-US" altLang="ja-JP" sz="2400" b="0" u="none" dirty="0" smtClean="0"/>
              <a:t>SWO</a:t>
            </a:r>
            <a:r>
              <a:rPr lang="ja-JP" altLang="en-US" sz="2400" b="0" u="none" dirty="0" smtClean="0"/>
              <a:t>）研究会　主査</a:t>
            </a:r>
            <a:endParaRPr lang="en-US" altLang="ja-JP" sz="2400" b="0" u="none" dirty="0" smtClean="0"/>
          </a:p>
          <a:p>
            <a:r>
              <a:rPr lang="ja-JP" altLang="en-US" sz="2800" dirty="0" smtClean="0"/>
              <a:t>コミュニティ</a:t>
            </a:r>
            <a:r>
              <a:rPr kumimoji="1" lang="ja-JP" altLang="en-US" sz="2800" b="1" u="sng" dirty="0" smtClean="0"/>
              <a:t>活動</a:t>
            </a:r>
            <a:endParaRPr kumimoji="1" lang="en-US" altLang="ja-JP" sz="2800" b="1" u="sng" dirty="0" smtClean="0"/>
          </a:p>
          <a:p>
            <a:pPr lvl="1"/>
            <a:endParaRPr kumimoji="1" lang="en-US" altLang="ja-JP" sz="2400" b="1" u="sng" dirty="0"/>
          </a:p>
        </p:txBody>
      </p:sp>
      <p:sp>
        <p:nvSpPr>
          <p:cNvPr id="9" name="上矢印 8"/>
          <p:cNvSpPr/>
          <p:nvPr/>
        </p:nvSpPr>
        <p:spPr bwMode="auto">
          <a:xfrm>
            <a:off x="7286709" y="882976"/>
            <a:ext cx="865584" cy="507590"/>
          </a:xfrm>
          <a:prstGeom prst="up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76256" y="1390566"/>
            <a:ext cx="183575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研究成果として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公開中のソフト</a:t>
            </a:r>
          </a:p>
        </p:txBody>
      </p:sp>
      <p:pic>
        <p:nvPicPr>
          <p:cNvPr id="12" name="Picture 2" descr="https://2.gravatar.com/avatar/ec4146690a9bbacf970c216c221df504?s=150&amp;d=mm&amp;r=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170910"/>
            <a:ext cx="1815078" cy="1815078"/>
          </a:xfrm>
          <a:prstGeom prst="ellipse">
            <a:avLst/>
          </a:prstGeom>
          <a:ln w="63500" cap="rnd">
            <a:noFill/>
          </a:ln>
          <a:effectLst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883729" y="1005462"/>
            <a:ext cx="7204137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古崎（こざき）晃司</a:t>
            </a:r>
            <a:b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@</a:t>
            </a:r>
            <a:r>
              <a:rPr kumimoji="1" lang="en-US" altLang="ja-JP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koujikozaki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本職：　大阪大学・准教授　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専門：　オントロジー工学（情報科学・人工知能</a:t>
            </a:r>
            <a:r>
              <a:rPr kumimoji="1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</a:t>
            </a:r>
            <a:endParaRPr kumimoji="1" lang="en-US" altLang="ja-JP" sz="24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LOD Challenge 201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2371" y="4620266"/>
            <a:ext cx="3200288" cy="8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5687737"/>
            <a:ext cx="3456384" cy="820241"/>
          </a:xfrm>
          <a:prstGeom prst="rect">
            <a:avLst/>
          </a:prstGeom>
        </p:spPr>
      </p:pic>
      <p:pic>
        <p:nvPicPr>
          <p:cNvPr id="2052" name="Picture 4" descr="Code for OSA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6729" y="4462176"/>
            <a:ext cx="2163696" cy="6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吹き出し 12"/>
          <p:cNvSpPr/>
          <p:nvPr/>
        </p:nvSpPr>
        <p:spPr bwMode="auto">
          <a:xfrm>
            <a:off x="3734008" y="4296050"/>
            <a:ext cx="2592288" cy="1199573"/>
          </a:xfrm>
          <a:prstGeom prst="wedgeRoundRectCallout">
            <a:avLst>
              <a:gd name="adj1" fmla="val -60076"/>
              <a:gd name="adj2" fmla="val 24311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普及を目的とした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コンテスト</a:t>
            </a:r>
            <a:endParaRPr kumimoji="1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http://lodc.jp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8" name="角丸四角形吹き出し 17"/>
          <p:cNvSpPr/>
          <p:nvPr/>
        </p:nvSpPr>
        <p:spPr bwMode="auto">
          <a:xfrm>
            <a:off x="3770672" y="5581245"/>
            <a:ext cx="2520280" cy="848770"/>
          </a:xfrm>
          <a:prstGeom prst="wedgeRoundRectCallout">
            <a:avLst>
              <a:gd name="adj1" fmla="val -58387"/>
              <a:gd name="adj2" fmla="val 2252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関西を中心とした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の普及活動</a:t>
            </a:r>
          </a:p>
        </p:txBody>
      </p:sp>
      <p:sp>
        <p:nvSpPr>
          <p:cNvPr id="19" name="角丸四角形吹き出し 18"/>
          <p:cNvSpPr/>
          <p:nvPr/>
        </p:nvSpPr>
        <p:spPr bwMode="auto">
          <a:xfrm>
            <a:off x="6371344" y="5553030"/>
            <a:ext cx="2737160" cy="900306"/>
          </a:xfrm>
          <a:prstGeom prst="wedgeRoundRectCallout">
            <a:avLst>
              <a:gd name="adj1" fmla="val 18842"/>
              <a:gd name="adj2" fmla="val -9158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大阪を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IT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の力でよくしようと活動している団体です。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  <a:hlinkClick r:id="rId7"/>
              </a:rPr>
              <a:t>http://code4.osaka/about/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0493" y="5188332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solidFill>
                  <a:srgbClr val="0000FF"/>
                </a:solidFill>
                <a:latin typeface="Arial Rounded MT Bold" panose="020F0704030504030204" pitchFamily="34" charset="0"/>
              </a:rPr>
              <a:t>S</a:t>
            </a:r>
            <a:r>
              <a:rPr lang="en-US" altLang="ja-JP" sz="2000" i="1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ince 2011-</a:t>
            </a:r>
            <a:endParaRPr kumimoji="1" lang="ja-JP" altLang="en-US" sz="2000" i="1" dirty="0">
              <a:solidFill>
                <a:srgbClr val="00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964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46050"/>
            <a:ext cx="6190778" cy="762000"/>
          </a:xfrm>
        </p:spPr>
        <p:txBody>
          <a:bodyPr/>
          <a:lstStyle/>
          <a:p>
            <a:r>
              <a:rPr kumimoji="1" lang="en-US" altLang="ja-JP" sz="4000" dirty="0" err="1"/>
              <a:t>Wikidata</a:t>
            </a:r>
            <a:r>
              <a:rPr kumimoji="1" lang="ja-JP" altLang="en-US" sz="4000" dirty="0"/>
              <a:t>（</a:t>
            </a:r>
            <a:r>
              <a:rPr lang="en-US" altLang="ja-JP" sz="3200" dirty="0">
                <a:solidFill>
                  <a:srgbClr val="FF0000"/>
                </a:solidFill>
              </a:rPr>
              <a:t>http://wikidata.org/</a:t>
            </a:r>
            <a:r>
              <a:rPr kumimoji="1" lang="ja-JP" altLang="en-US" sz="4000" dirty="0"/>
              <a:t>）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53" y="908050"/>
            <a:ext cx="6619218" cy="560395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463143" y="3166627"/>
            <a:ext cx="4490570" cy="30469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ウィキメディア財団が運営する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「データ版」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と同じようにデータをコミュニティで編集，公開できる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の「多言語リソース」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の相互リンクのために整備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SPARQL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エンドポイントや各種検索ツールなども提供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6559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b="1" dirty="0" smtClean="0"/>
              <a:t>Wikipedia</a:t>
            </a:r>
            <a:r>
              <a:rPr kumimoji="1" lang="ja-JP" altLang="en-US" sz="4000" b="1" dirty="0" smtClean="0"/>
              <a:t>から</a:t>
            </a:r>
            <a:r>
              <a:rPr kumimoji="1" lang="en-US" altLang="ja-JP" sz="4000" b="1" dirty="0" err="1" smtClean="0"/>
              <a:t>Wikidata</a:t>
            </a:r>
            <a:r>
              <a:rPr kumimoji="1" lang="ja-JP" altLang="en-US" sz="4000" b="1" dirty="0" smtClean="0"/>
              <a:t>へ</a:t>
            </a:r>
            <a:endParaRPr kumimoji="1" lang="ja-JP" altLang="en-US" sz="4000" b="1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69" y="967483"/>
            <a:ext cx="7979343" cy="5667571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7676" y="5722708"/>
            <a:ext cx="1484616" cy="83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コンテンツ プレースホルダ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0425" y="2743199"/>
            <a:ext cx="5026835" cy="3104089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 rot="19516899">
            <a:off x="898924" y="5524901"/>
            <a:ext cx="785973" cy="55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494914" y="4740139"/>
            <a:ext cx="2183258" cy="4483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3932661" y="4828219"/>
            <a:ext cx="4257271" cy="1647585"/>
          </a:xfrm>
          <a:prstGeom prst="wedgeRectCallout">
            <a:avLst>
              <a:gd name="adj1" fmla="val -57797"/>
              <a:gd name="adj2" fmla="val -4027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Wikipedia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の各記事から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latin typeface="Tahoma"/>
                <a:ea typeface="ＭＳ Ｐゴシック"/>
              </a:rPr>
              <a:t>対応</a:t>
            </a:r>
            <a:r>
              <a:rPr lang="ja-JP" altLang="en-US" sz="2800" b="1" dirty="0" smtClean="0">
                <a:latin typeface="Tahoma"/>
                <a:ea typeface="ＭＳ Ｐゴシック"/>
              </a:rPr>
              <a:t>する</a:t>
            </a:r>
            <a:endParaRPr lang="en-US" altLang="ja-JP" sz="2800" b="1" dirty="0" smtClean="0"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800" b="1" dirty="0" err="1" smtClean="0">
                <a:solidFill>
                  <a:srgbClr val="FF0000"/>
                </a:solidFill>
                <a:latin typeface="Tahoma"/>
                <a:ea typeface="ＭＳ Ｐゴシック"/>
              </a:rPr>
              <a:t>Wikidata</a:t>
            </a:r>
            <a:r>
              <a:rPr lang="ja-JP" altLang="en-US" sz="2800" b="1" dirty="0">
                <a:solidFill>
                  <a:srgbClr val="FF0000"/>
                </a:solidFill>
                <a:latin typeface="Tahoma"/>
                <a:ea typeface="ＭＳ Ｐゴシック"/>
              </a:rPr>
              <a:t>項目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へのリンク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54165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参照解決可能</a:t>
            </a:r>
            <a:r>
              <a:rPr lang="en-US" altLang="ja-JP" dirty="0"/>
              <a:t>IRI</a:t>
            </a:r>
            <a:r>
              <a:rPr lang="ja-JP" altLang="en-US" dirty="0"/>
              <a:t>による公開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</a:t>
            </a:r>
            <a:r>
              <a:rPr lang="ja-JP" altLang="en-US" dirty="0" smtClean="0">
                <a:solidFill>
                  <a:srgbClr val="FF0000"/>
                </a:solidFill>
              </a:rPr>
              <a:t>可能</a:t>
            </a:r>
            <a:endParaRPr lang="ja-JP" altLang="en-US" dirty="0">
              <a:solidFill>
                <a:srgbClr val="FF0000"/>
              </a:solidFill>
            </a:endParaRPr>
          </a:p>
          <a:p>
            <a:r>
              <a:rPr lang="ja-JP" altLang="en-US" sz="2800" dirty="0"/>
              <a:t>コンテンツネゴシエーションに対応していると，アクセスするツールに応じた形式での取得が可能</a:t>
            </a:r>
            <a:endParaRPr lang="en-US" altLang="ja-JP" sz="2800" dirty="0"/>
          </a:p>
          <a:p>
            <a:pPr lvl="1"/>
            <a:r>
              <a:rPr lang="ja-JP" altLang="en-US" sz="2400" dirty="0"/>
              <a:t>例）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HTML</a:t>
            </a:r>
            <a:br>
              <a:rPr lang="en-US" altLang="ja-JP" sz="2400" dirty="0"/>
            </a:br>
            <a:r>
              <a:rPr lang="ja-JP" altLang="en-US" sz="2400" dirty="0"/>
              <a:t>　　</a:t>
            </a:r>
            <a:r>
              <a:rPr lang="en-US" altLang="ja-JP" sz="2400" dirty="0"/>
              <a:t>Linked</a:t>
            </a:r>
            <a:r>
              <a:rPr lang="ja-JP" altLang="en-US" sz="2400" dirty="0"/>
              <a:t> </a:t>
            </a:r>
            <a:r>
              <a:rPr lang="en-US" altLang="ja-JP" sz="2400" dirty="0"/>
              <a:t>Data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RDF/XML</a:t>
            </a:r>
            <a:r>
              <a:rPr lang="ja-JP" altLang="en-US" sz="2400" dirty="0"/>
              <a:t>　など</a:t>
            </a:r>
            <a:endParaRPr lang="en-US" altLang="ja-JP" sz="2400" dirty="0"/>
          </a:p>
          <a:p>
            <a:pPr lvl="1"/>
            <a:r>
              <a:rPr lang="ja-JP" altLang="en-US" sz="2400" dirty="0"/>
              <a:t>拡張子を変えることで，取得形式を変えることも可能</a:t>
            </a:r>
            <a:endParaRPr lang="en-US" altLang="ja-JP" sz="2400" dirty="0"/>
          </a:p>
          <a:p>
            <a:pPr lvl="2"/>
            <a:r>
              <a:rPr lang="ja-JP" altLang="en-US" dirty="0"/>
              <a:t>例）</a:t>
            </a:r>
            <a:r>
              <a:rPr lang="en-US" altLang="ja-JP" b="1" dirty="0"/>
              <a:t>.</a:t>
            </a:r>
            <a:r>
              <a:rPr lang="en-US" altLang="ja-JP" b="1" dirty="0" err="1"/>
              <a:t>rdf</a:t>
            </a:r>
            <a:r>
              <a:rPr lang="ja-JP" altLang="en-US" dirty="0"/>
              <a:t>→</a:t>
            </a:r>
            <a:r>
              <a:rPr lang="en-US" altLang="ja-JP" dirty="0"/>
              <a:t>RDF/XML</a:t>
            </a:r>
            <a:r>
              <a:rPr lang="ja-JP" altLang="en-US" dirty="0" err="1"/>
              <a:t>，</a:t>
            </a:r>
            <a:r>
              <a:rPr lang="ja-JP" altLang="en-US" dirty="0"/>
              <a:t>　</a:t>
            </a:r>
            <a:r>
              <a:rPr lang="en-US" altLang="ja-JP" b="1" dirty="0"/>
              <a:t>.</a:t>
            </a:r>
            <a:r>
              <a:rPr lang="en-US" altLang="ja-JP" b="1" dirty="0" err="1"/>
              <a:t>ttl</a:t>
            </a:r>
            <a:r>
              <a:rPr lang="ja-JP" altLang="en-US" dirty="0"/>
              <a:t>→</a:t>
            </a:r>
            <a:r>
              <a:rPr lang="en-US" altLang="ja-JP" dirty="0"/>
              <a:t>Turtle</a:t>
            </a:r>
            <a:r>
              <a:rPr lang="ja-JP" altLang="en-US" dirty="0" err="1" smtClean="0"/>
              <a:t>，</a:t>
            </a:r>
            <a:r>
              <a:rPr lang="en-US" altLang="ja-JP" b="1" dirty="0" smtClean="0"/>
              <a:t>.</a:t>
            </a:r>
            <a:r>
              <a:rPr lang="en-US" altLang="ja-JP" b="1" dirty="0" err="1" smtClean="0"/>
              <a:t>nt</a:t>
            </a:r>
            <a:r>
              <a:rPr lang="ja-JP" altLang="en-US" dirty="0" smtClean="0"/>
              <a:t>→</a:t>
            </a:r>
            <a:r>
              <a:rPr lang="en-US" altLang="ja-JP" dirty="0" smtClean="0"/>
              <a:t>N-triple</a:t>
            </a:r>
            <a:br>
              <a:rPr lang="en-US" altLang="ja-JP" dirty="0" smtClean="0"/>
            </a:br>
            <a:r>
              <a:rPr lang="ja-JP" altLang="en-US" dirty="0" smtClean="0"/>
              <a:t>　　</a:t>
            </a:r>
            <a:r>
              <a:rPr lang="en-US" altLang="ja-JP" b="1" dirty="0" smtClean="0"/>
              <a:t>.</a:t>
            </a:r>
            <a:r>
              <a:rPr lang="en-US" altLang="ja-JP" b="1" dirty="0" err="1"/>
              <a:t>json</a:t>
            </a:r>
            <a:r>
              <a:rPr lang="ja-JP" altLang="en-US" dirty="0"/>
              <a:t>→</a:t>
            </a:r>
            <a:r>
              <a:rPr lang="en-US" altLang="ja-JP" dirty="0"/>
              <a:t>JSON/LD</a:t>
            </a:r>
            <a:r>
              <a:rPr lang="ja-JP" altLang="en-US" dirty="0"/>
              <a:t>　など</a:t>
            </a:r>
            <a:endParaRPr lang="en-US" altLang="ja-JP" dirty="0"/>
          </a:p>
          <a:p>
            <a:pPr lvl="1"/>
            <a:r>
              <a:rPr lang="en-US" altLang="ja-JP" sz="2400" dirty="0"/>
              <a:t>LOD</a:t>
            </a:r>
            <a:r>
              <a:rPr lang="ja-JP" altLang="en-US" sz="2400" dirty="0"/>
              <a:t>ブラウザの例</a:t>
            </a:r>
            <a:endParaRPr lang="en-US" altLang="ja-JP" sz="2400" dirty="0"/>
          </a:p>
          <a:p>
            <a:pPr lvl="2"/>
            <a:r>
              <a:rPr lang="en-US" altLang="ja-JP" sz="2000" b="1" dirty="0"/>
              <a:t>(Yet Another) Linked Data Browser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hlinkClick r:id="rId2"/>
              </a:rPr>
              <a:t>http://www.kanzaki.com/works/2014/pub/ld-browser</a:t>
            </a:r>
            <a:endParaRPr lang="en-US" altLang="ja-JP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1859622" y="2527443"/>
            <a:ext cx="5691884" cy="33031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67061" y="5557360"/>
            <a:ext cx="5739820" cy="1200329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において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「大阪大学（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Q651233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）」にアクセスした例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http</a:t>
            </a:r>
            <a:r>
              <a:rPr lang="en-US" altLang="ja-JP" sz="24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://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www.wikidata.org/entity/Q651233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916549" y="1141234"/>
            <a:ext cx="4991145" cy="1114627"/>
          </a:xfrm>
          <a:prstGeom prst="wedgeRectCallout">
            <a:avLst>
              <a:gd name="adj1" fmla="val -32375"/>
              <a:gd name="adj2" fmla="val 72021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さまざまな言語での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「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ラベル」，「概要説明」，「別名」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66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87" y="998306"/>
            <a:ext cx="7999892" cy="5682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 bwMode="auto">
          <a:xfrm>
            <a:off x="1484617" y="1643865"/>
            <a:ext cx="1335640" cy="51268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37587" y="2003460"/>
            <a:ext cx="784924" cy="3328827"/>
          </a:xfrm>
          <a:prstGeom prst="wedgeRectCallout">
            <a:avLst>
              <a:gd name="adj1" fmla="val 105063"/>
              <a:gd name="adj2" fmla="val -1940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述語（プロパティ）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2945385" y="1651542"/>
            <a:ext cx="2176281" cy="5126864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5671713" y="1913533"/>
            <a:ext cx="784924" cy="4209865"/>
          </a:xfrm>
          <a:prstGeom prst="wedgeRectCallout">
            <a:avLst>
              <a:gd name="adj1" fmla="val -127928"/>
              <a:gd name="adj2" fmla="val -18920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0000FF"/>
                </a:solidFill>
                <a:latin typeface="Tahoma"/>
                <a:ea typeface="ＭＳ Ｐゴシック"/>
              </a:rPr>
              <a:t>目的語（オブジェクト）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2945385" y="5334495"/>
            <a:ext cx="611789" cy="36023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吹き出し 14"/>
          <p:cNvSpPr/>
          <p:nvPr/>
        </p:nvSpPr>
        <p:spPr bwMode="auto">
          <a:xfrm>
            <a:off x="3389617" y="5883270"/>
            <a:ext cx="2244905" cy="956324"/>
          </a:xfrm>
          <a:prstGeom prst="wedgeRectCallout">
            <a:avLst>
              <a:gd name="adj1" fmla="val -47499"/>
              <a:gd name="adj2" fmla="val -79491"/>
            </a:avLst>
          </a:prstGeom>
          <a:solidFill>
            <a:srgbClr val="FFCC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他のリソース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への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99508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930" y="1041522"/>
            <a:ext cx="7027524" cy="4991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1042827" y="5232094"/>
            <a:ext cx="796760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http</a:t>
            </a:r>
            <a:r>
              <a:rPr lang="en-US" altLang="ja-JP" sz="28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://</a:t>
            </a: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www.wikidata.org/entity/Q651233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.ttl</a:t>
            </a:r>
            <a:endParaRPr lang="en-US" altLang="ja-JP" sz="2800" b="1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とすると，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Turtle</a:t>
            </a:r>
            <a:r>
              <a:rPr lang="ja-JP" altLang="en-US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形式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でデータ取得が可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（</a:t>
            </a:r>
            <a:r>
              <a:rPr lang="en-US" altLang="ja-JP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は，ほかに，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rdf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nt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json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等に対応）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34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71" y="977758"/>
            <a:ext cx="7895441" cy="56079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ブラウザによる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en-US" altLang="ja-JP" sz="3200" dirty="0"/>
              <a:t>LOD</a:t>
            </a:r>
            <a:r>
              <a:rPr kumimoji="1" lang="ja-JP" altLang="en-US" sz="3200" dirty="0" err="1"/>
              <a:t>への</a:t>
            </a:r>
            <a:r>
              <a:rPr kumimoji="1" lang="ja-JP" altLang="en-US" sz="3200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14909" y="3723144"/>
            <a:ext cx="4279776" cy="26776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(Yet Another) Linked Data Browser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3"/>
              </a:rPr>
              <a:t>http://www.kanzaki.com/works/2014/pub/ld-browser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を利用した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閲覧例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→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の欄に閲覧したいデータ　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　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）を入力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する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516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49" y="998905"/>
            <a:ext cx="6914084" cy="54452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644" y="140913"/>
            <a:ext cx="6364840" cy="762000"/>
          </a:xfrm>
        </p:spPr>
        <p:txBody>
          <a:bodyPr/>
          <a:lstStyle/>
          <a:p>
            <a:r>
              <a:rPr lang="en-US" altLang="ja-JP" sz="3200" dirty="0" err="1"/>
              <a:t>Wikidata</a:t>
            </a:r>
            <a:r>
              <a:rPr lang="ja-JP" altLang="en-US" sz="3200" dirty="0"/>
              <a:t>の</a:t>
            </a:r>
            <a:r>
              <a:rPr lang="en-US" altLang="ja-JP" sz="3200" dirty="0"/>
              <a:t>SPARQL</a:t>
            </a:r>
            <a:r>
              <a:rPr lang="ja-JP" altLang="en-US" sz="3200" dirty="0" smtClean="0"/>
              <a:t>エンドポイント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386798" y="5275433"/>
            <a:ext cx="1847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3B5998"/>
              </a:solidFill>
              <a:effectLst/>
              <a:uLnTx/>
              <a:uFillTx/>
              <a:latin typeface="helvetica" panose="020B0604020202020204" pitchFamily="34" charset="0"/>
              <a:ea typeface="ＭＳ Ｐゴシック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400745" y="1223172"/>
            <a:ext cx="3780890" cy="769073"/>
          </a:xfrm>
          <a:prstGeom prst="wedgeRectCallout">
            <a:avLst>
              <a:gd name="adj1" fmla="val -31713"/>
              <a:gd name="adj2" fmla="val 6857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ここに，クエリを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入れる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15340" y="2796760"/>
            <a:ext cx="5630709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 smtClean="0">
                <a:solidFill>
                  <a:srgbClr val="000000"/>
                </a:solidFill>
                <a:latin typeface="Tahoma"/>
                <a:ea typeface="ＭＳ Ｐゴシック"/>
              </a:rPr>
              <a:t>・ブラウザからのアクセス</a:t>
            </a:r>
            <a: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  <a:t/>
            </a:r>
            <a:b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</a:b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https</a:t>
            </a:r>
            <a:r>
              <a:rPr lang="en-US" altLang="ja-JP" sz="2800" dirty="0">
                <a:solidFill>
                  <a:srgbClr val="000000"/>
                </a:solidFill>
                <a:hlinkClick r:id="rId4"/>
              </a:rPr>
              <a:t>://query.wikidata.org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・プログラムからのアクセス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lvl="0">
              <a:defRPr/>
            </a:pP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>
                <a:solidFill>
                  <a:srgbClr val="000000"/>
                </a:solidFill>
                <a:hlinkClick r:id="rId5"/>
              </a:rPr>
              <a:t>https://</a:t>
            </a:r>
            <a:r>
              <a:rPr lang="en-US" altLang="ja-JP" sz="2800" dirty="0" smtClean="0">
                <a:solidFill>
                  <a:srgbClr val="000000"/>
                </a:solidFill>
                <a:hlinkClick r:id="rId5"/>
              </a:rPr>
              <a:t>query.wikidata.org/sparql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7" name="四角形吹き出し 16"/>
          <p:cNvSpPr/>
          <p:nvPr/>
        </p:nvSpPr>
        <p:spPr bwMode="auto">
          <a:xfrm>
            <a:off x="5291190" y="5032620"/>
            <a:ext cx="2909300" cy="769073"/>
          </a:xfrm>
          <a:prstGeom prst="wedgeRectCallout">
            <a:avLst>
              <a:gd name="adj1" fmla="val -64732"/>
              <a:gd name="adj2" fmla="val 4252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クエリ結果の表示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041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79512" y="287571"/>
            <a:ext cx="8784976" cy="9091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1"/>
            <a:r>
              <a:rPr lang="ja-JP" altLang="en-US" sz="4400" b="1" dirty="0" smtClean="0">
                <a:solidFill>
                  <a:srgbClr val="FF0000"/>
                </a:solidFill>
              </a:rPr>
              <a:t>まとめ</a:t>
            </a:r>
            <a:r>
              <a:rPr lang="en-US" altLang="ja-JP" sz="4400" b="1" dirty="0" smtClean="0">
                <a:solidFill>
                  <a:srgbClr val="FF0000"/>
                </a:solidFill>
              </a:rPr>
              <a:t>:</a:t>
            </a:r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>
                <a:solidFill>
                  <a:srgbClr val="009900"/>
                </a:solidFill>
              </a:rPr>
              <a:t>Data</a:t>
            </a:r>
            <a:endParaRPr kumimoji="1" lang="ja-JP" altLang="en-US" sz="4400" b="1" dirty="0">
              <a:solidFill>
                <a:srgbClr val="0099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25658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は，</a:t>
            </a:r>
            <a:r>
              <a:rPr kumimoji="1" lang="en-US" altLang="ja-JP" sz="3200" dirty="0"/>
              <a:t>Web</a:t>
            </a:r>
            <a:r>
              <a:rPr kumimoji="1" lang="ja-JP" altLang="en-US" sz="3200" dirty="0"/>
              <a:t>上で公開されたデータを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ja-JP" altLang="en-US" sz="3200" dirty="0">
                <a:solidFill>
                  <a:srgbClr val="FF0000"/>
                </a:solidFill>
              </a:rPr>
              <a:t>“つなぐ”仕組み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lang="en-US" altLang="ja-JP" sz="3200" dirty="0"/>
              <a:t>Web</a:t>
            </a:r>
            <a:r>
              <a:rPr lang="ja-JP" altLang="en-US" sz="3200" dirty="0"/>
              <a:t>上に公開された様々なデータを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“つなげて”</a:t>
            </a:r>
            <a:r>
              <a:rPr lang="ja-JP" altLang="en-US" sz="3200" dirty="0"/>
              <a:t>，１つの大きなデータベースへとする</a:t>
            </a:r>
            <a:endParaRPr lang="en-US" altLang="ja-JP" sz="3200" dirty="0"/>
          </a:p>
          <a:p>
            <a:r>
              <a:rPr lang="en-US" altLang="ja-JP" sz="3200" b="1" dirty="0">
                <a:solidFill>
                  <a:srgbClr val="FF0000"/>
                </a:solidFill>
              </a:rPr>
              <a:t>LOD</a:t>
            </a:r>
            <a:r>
              <a:rPr lang="ja-JP" altLang="en-US" sz="3200" b="1" dirty="0">
                <a:solidFill>
                  <a:srgbClr val="FF0000"/>
                </a:solidFill>
              </a:rPr>
              <a:t>（</a:t>
            </a:r>
            <a:r>
              <a:rPr lang="en-US" altLang="ja-JP" sz="3200" b="1" dirty="0">
                <a:solidFill>
                  <a:srgbClr val="FF0000"/>
                </a:solidFill>
              </a:rPr>
              <a:t>Linked Open Data</a:t>
            </a:r>
            <a:r>
              <a:rPr lang="ja-JP" altLang="en-US" sz="3200" b="1" dirty="0">
                <a:solidFill>
                  <a:srgbClr val="FF0000"/>
                </a:solidFill>
              </a:rPr>
              <a:t>）</a:t>
            </a:r>
            <a:r>
              <a:rPr lang="en-US" altLang="ja-JP" sz="3200" b="1" dirty="0">
                <a:solidFill>
                  <a:srgbClr val="FF0000"/>
                </a:solidFill>
              </a:rPr>
              <a:t/>
            </a:r>
            <a:br>
              <a:rPr lang="en-US" altLang="ja-JP" sz="3200" b="1" dirty="0">
                <a:solidFill>
                  <a:srgbClr val="FF0000"/>
                </a:solidFill>
              </a:rPr>
            </a:br>
            <a:r>
              <a:rPr lang="ja-JP" altLang="en-US" sz="3200" dirty="0"/>
              <a:t>　＝</a:t>
            </a:r>
            <a:r>
              <a:rPr lang="en-US" altLang="ja-JP" sz="3200" dirty="0"/>
              <a:t>Linked Data</a:t>
            </a:r>
            <a:r>
              <a:rPr lang="ja-JP" altLang="en-US" sz="3200" dirty="0"/>
              <a:t>として公開されたオープンデータ</a:t>
            </a:r>
            <a:endParaRPr lang="en-US" altLang="ja-JP" sz="3200" dirty="0"/>
          </a:p>
          <a:p>
            <a:r>
              <a:rPr lang="ja-JP" altLang="en-US" sz="3200" dirty="0"/>
              <a:t>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“つなげる”</a:t>
            </a:r>
            <a:r>
              <a:rPr lang="ja-JP" altLang="en-US" sz="3200" dirty="0"/>
              <a:t>ことで新たな価値が生まれることが期待される</a:t>
            </a:r>
            <a:endParaRPr lang="en-US" altLang="ja-JP" sz="3200" dirty="0"/>
          </a:p>
          <a:p>
            <a:r>
              <a:rPr kumimoji="1" lang="ja-JP" altLang="en-US" sz="3200" b="1" dirty="0"/>
              <a:t>いろんなデータをつなぐことで，</a:t>
            </a:r>
            <a:endParaRPr kumimoji="1"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/>
              <a:t>  　「おもろい」組み合わせが見つかるかも！？</a:t>
            </a:r>
            <a:endParaRPr kumimoji="1" lang="en-US" altLang="ja-JP" sz="32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1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とは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FF0000"/>
                </a:solidFill>
              </a:rPr>
              <a:t>Linked Open Data (LOD)</a:t>
            </a:r>
          </a:p>
          <a:p>
            <a:r>
              <a:rPr lang="ja-JP" altLang="en-US" sz="3200" dirty="0">
                <a:solidFill>
                  <a:schemeClr val="tx1"/>
                </a:solidFill>
              </a:rPr>
              <a:t>＝</a:t>
            </a:r>
            <a:r>
              <a:rPr lang="en-US" altLang="ja-JP" sz="3200" b="1" dirty="0">
                <a:solidFill>
                  <a:schemeClr val="tx1"/>
                </a:solidFill>
              </a:rPr>
              <a:t>Linked Data </a:t>
            </a:r>
            <a:r>
              <a:rPr lang="en-US" altLang="ja-JP" sz="3200" dirty="0">
                <a:solidFill>
                  <a:schemeClr val="tx1"/>
                </a:solidFill>
              </a:rPr>
              <a:t>+ </a:t>
            </a:r>
            <a:r>
              <a:rPr lang="en-US" altLang="ja-JP" sz="3200" b="1" dirty="0">
                <a:solidFill>
                  <a:schemeClr val="tx1"/>
                </a:solidFill>
              </a:rPr>
              <a:t>Open Data</a:t>
            </a:r>
            <a:r>
              <a:rPr lang="ja-JP" altLang="en-US" sz="3200" dirty="0">
                <a:solidFill>
                  <a:schemeClr val="tx1"/>
                </a:solidFill>
              </a:rPr>
              <a:t>（オープンデータ）</a:t>
            </a:r>
            <a:endParaRPr lang="en-US" altLang="ja-JP" sz="3200" dirty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＝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Linked </a:t>
            </a:r>
            <a:r>
              <a:rPr lang="en-US" altLang="ja-JP" sz="3200" b="1" dirty="0">
                <a:solidFill>
                  <a:schemeClr val="tx1"/>
                </a:solidFill>
              </a:rPr>
              <a:t>Data</a:t>
            </a:r>
            <a:r>
              <a:rPr lang="ja-JP" altLang="en-US" sz="3200" dirty="0">
                <a:solidFill>
                  <a:schemeClr val="tx1"/>
                </a:solidFill>
              </a:rPr>
              <a:t>として公開された</a:t>
            </a:r>
            <a:r>
              <a:rPr lang="en-US" altLang="ja-JP" sz="3200" b="1" dirty="0">
                <a:solidFill>
                  <a:schemeClr val="tx1"/>
                </a:solidFill>
              </a:rPr>
              <a:t>Open 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</a:t>
            </a:r>
            <a:r>
              <a:rPr lang="en-US" altLang="ja-JP" sz="3600" b="1" dirty="0">
                <a:solidFill>
                  <a:srgbClr val="FF0000"/>
                </a:solidFill>
              </a:rPr>
              <a:t>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34474D4-5409-4684-9A3C-792371159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649" y="1268761"/>
            <a:ext cx="2837755" cy="256737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B0E9CC-1E64-415F-908C-8AAEFC5E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 smtClean="0"/>
              <a:t>オープンデータ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CAEB1E-0D68-4B4C-AAB6-D36FD071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8" y="980728"/>
            <a:ext cx="7772400" cy="521842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ja-JP" altLang="en-US" dirty="0"/>
              <a:t>オープンデータ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u="sng" dirty="0">
                <a:solidFill>
                  <a:srgbClr val="FF0000"/>
                </a:solidFill>
              </a:rPr>
              <a:t>誰でも自由に使える</a:t>
            </a:r>
            <a:r>
              <a:rPr lang="ja-JP" altLang="en-US" dirty="0"/>
              <a:t>形で公開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されているデータ．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世界各国でオープンデータの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公開・利活用が推進されている．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官民</a:t>
            </a:r>
            <a:r>
              <a:rPr lang="ja-JP" altLang="en-US" dirty="0">
                <a:solidFill>
                  <a:srgbClr val="FF0000"/>
                </a:solidFill>
              </a:rPr>
              <a:t>データ活用</a:t>
            </a:r>
            <a:r>
              <a:rPr lang="ja-JP" altLang="en-US" dirty="0" smtClean="0">
                <a:solidFill>
                  <a:srgbClr val="FF0000"/>
                </a:solidFill>
              </a:rPr>
              <a:t>基本法</a:t>
            </a:r>
            <a:r>
              <a:rPr lang="ja-JP" altLang="en-US" sz="2400" dirty="0" smtClean="0">
                <a:latin typeface="+mn-ea"/>
              </a:rPr>
              <a:t>（</a:t>
            </a:r>
            <a:r>
              <a:rPr lang="en-US" altLang="ja-JP" sz="2400" dirty="0" smtClean="0">
                <a:latin typeface="+mn-ea"/>
              </a:rPr>
              <a:t>2016/12/7</a:t>
            </a:r>
            <a:r>
              <a:rPr lang="ja-JP" altLang="en-US" sz="2400" dirty="0" smtClean="0">
                <a:latin typeface="+mn-ea"/>
              </a:rPr>
              <a:t>）</a:t>
            </a:r>
            <a:endParaRPr lang="en-US" altLang="ja-JP" sz="2400" dirty="0" smtClean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/>
              <a:t>オープンデータの目的・意義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国民</a:t>
            </a:r>
            <a:r>
              <a:rPr lang="ja-JP" altLang="en-US" dirty="0">
                <a:solidFill>
                  <a:srgbClr val="FF0000"/>
                </a:solidFill>
              </a:rPr>
              <a:t>参加・官民協働</a:t>
            </a:r>
            <a:r>
              <a:rPr lang="ja-JP" altLang="en-US" dirty="0"/>
              <a:t>の推進</a:t>
            </a:r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透明性</a:t>
            </a:r>
            <a:r>
              <a:rPr lang="ja-JP" altLang="en-US" dirty="0"/>
              <a:t>・信頼性の向上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経済</a:t>
            </a:r>
            <a:r>
              <a:rPr lang="ja-JP" altLang="en-US" dirty="0"/>
              <a:t>の活性化・行政の</a:t>
            </a:r>
            <a:r>
              <a:rPr lang="ja-JP" altLang="en-US" dirty="0" smtClean="0"/>
              <a:t>効率化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B95CB6-6CC4-4B75-82CD-F0BF74C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260D1D-BDAA-4547-B550-2671732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6691832" y="5199568"/>
            <a:ext cx="2385071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19,422</a:t>
            </a:r>
            <a:r>
              <a:rPr lang="ja-JP" altLang="en-US" dirty="0"/>
              <a:t>の</a:t>
            </a:r>
            <a:r>
              <a:rPr lang="ja-JP" altLang="en-US" spc="-150" dirty="0"/>
              <a:t>データセット</a:t>
            </a:r>
            <a:endParaRPr lang="en-US" altLang="ja-JP" spc="-150" dirty="0"/>
          </a:p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476</a:t>
            </a:r>
            <a:r>
              <a:rPr lang="ja-JP" altLang="en-US" dirty="0"/>
              <a:t>のデータベース</a:t>
            </a:r>
            <a:endParaRPr lang="en-US" altLang="ja-JP" dirty="0"/>
          </a:p>
          <a:p>
            <a:r>
              <a:rPr kumimoji="1" lang="ja-JP" altLang="en-US" dirty="0"/>
              <a:t>が掲載されている．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（</a:t>
            </a:r>
            <a:r>
              <a:rPr kumimoji="1" lang="en-US" altLang="ja-JP" dirty="0"/>
              <a:t>2017/6/19</a:t>
            </a:r>
            <a:r>
              <a:rPr kumimoji="1" lang="ja-JP" altLang="en-US" dirty="0"/>
              <a:t>調べ）</a:t>
            </a:r>
          </a:p>
        </p:txBody>
      </p:sp>
      <p:pic>
        <p:nvPicPr>
          <p:cNvPr id="1026" name="Picture 2" descr="ロゴマーク(png)">
            <a:extLst>
              <a:ext uri="{FF2B5EF4-FFF2-40B4-BE49-F238E27FC236}">
                <a16:creationId xmlns:a16="http://schemas.microsoft.com/office/drawing/2014/main" id="{9CA08848-CC00-412E-BF1B-63DF4A67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3096" y="4557951"/>
            <a:ext cx="1675152" cy="19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989047-8B4E-4CD1-8AB3-9B72718017A6}"/>
              </a:ext>
            </a:extLst>
          </p:cNvPr>
          <p:cNvSpPr txBox="1"/>
          <p:nvPr/>
        </p:nvSpPr>
        <p:spPr>
          <a:xfrm>
            <a:off x="6070556" y="3397285"/>
            <a:ext cx="2965940" cy="1138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日本政府</a:t>
            </a:r>
            <a:r>
              <a:rPr lang="ja-JP" altLang="en-US" sz="2400" dirty="0" smtClean="0"/>
              <a:t>の</a:t>
            </a:r>
            <a:endParaRPr lang="en-US" altLang="ja-JP" sz="2400" dirty="0" smtClean="0"/>
          </a:p>
          <a:p>
            <a:r>
              <a:rPr lang="ja-JP" altLang="en-US" sz="2400" dirty="0" smtClean="0"/>
              <a:t>データカタログサイト</a:t>
            </a:r>
            <a:endParaRPr lang="en-US" altLang="ja-JP" sz="2400" dirty="0"/>
          </a:p>
          <a:p>
            <a:r>
              <a:rPr lang="ja-JP" altLang="en-US" sz="2000" dirty="0"/>
              <a:t>（</a:t>
            </a:r>
            <a:r>
              <a:rPr lang="en-US" altLang="ja-JP" sz="2000" dirty="0"/>
              <a:t>http://www.data.go.jp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1121360" y="5982755"/>
            <a:ext cx="4104457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「オープンデータ基本方針」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smtClean="0">
                <a:latin typeface="+mn-ea"/>
              </a:rPr>
              <a:t>IT</a:t>
            </a:r>
            <a:r>
              <a:rPr kumimoji="1" lang="ja-JP" altLang="en-US" sz="2400" dirty="0" smtClean="0">
                <a:latin typeface="+mn-ea"/>
              </a:rPr>
              <a:t>戦略本部，</a:t>
            </a:r>
            <a:r>
              <a:rPr kumimoji="1" lang="en-US" altLang="ja-JP" sz="2400" dirty="0" smtClean="0">
                <a:latin typeface="+mn-ea"/>
              </a:rPr>
              <a:t>2017/5/20</a:t>
            </a:r>
            <a:r>
              <a:rPr kumimoji="1" lang="ja-JP" altLang="en-US" sz="2400" dirty="0" smtClean="0">
                <a:latin typeface="+mn-ea"/>
              </a:rPr>
              <a:t>）より</a:t>
            </a:r>
            <a:endParaRPr kumimoji="1" lang="ja-JP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2050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2688" cy="762000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b="1" dirty="0"/>
              <a:t>LOD(</a:t>
            </a:r>
            <a:r>
              <a:rPr lang="en-US" altLang="ja-JP" sz="4800" dirty="0"/>
              <a:t>Linked Open Data)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9494" y="1004492"/>
            <a:ext cx="8708390" cy="5664867"/>
          </a:xfrm>
        </p:spPr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FF0000"/>
                </a:solidFill>
              </a:rPr>
              <a:t>LOD</a:t>
            </a:r>
            <a:r>
              <a:rPr lang="ja-JP" altLang="en-US" sz="3200" b="0" u="none" dirty="0"/>
              <a:t>（</a:t>
            </a:r>
            <a:r>
              <a:rPr lang="en-US" altLang="ja-JP" sz="3200" b="0" u="none" dirty="0"/>
              <a:t>Linked Open Data</a:t>
            </a:r>
            <a:r>
              <a:rPr lang="ja-JP" altLang="en-US" sz="3200" b="0" u="none" dirty="0"/>
              <a:t>）</a:t>
            </a:r>
            <a:r>
              <a:rPr lang="en-US" altLang="ja-JP" sz="3200" b="0" u="none" dirty="0"/>
              <a:t> </a:t>
            </a:r>
          </a:p>
          <a:p>
            <a:pPr lvl="1"/>
            <a:r>
              <a:rPr lang="en-US" altLang="ja-JP" dirty="0"/>
              <a:t>Web</a:t>
            </a:r>
            <a:r>
              <a:rPr lang="ja-JP" altLang="en-US" dirty="0"/>
              <a:t>の発明者であるティム・バーナーズ＝リーが提案している「５つ星スキーム」において，５★とされる</a:t>
            </a:r>
            <a:r>
              <a:rPr lang="ja-JP" altLang="en-US" b="1" dirty="0">
                <a:solidFill>
                  <a:srgbClr val="0000FF"/>
                </a:solidFill>
              </a:rPr>
              <a:t>「</a:t>
            </a:r>
            <a:r>
              <a:rPr lang="en-US" altLang="ja-JP" b="1" dirty="0">
                <a:solidFill>
                  <a:srgbClr val="0000FF"/>
                </a:solidFill>
              </a:rPr>
              <a:t>Web</a:t>
            </a:r>
            <a:r>
              <a:rPr lang="ja-JP" altLang="en-US" b="1" dirty="0">
                <a:solidFill>
                  <a:srgbClr val="0000FF"/>
                </a:solidFill>
              </a:rPr>
              <a:t>の仕組みを用いたオープンデータ公開</a:t>
            </a:r>
            <a:r>
              <a:rPr lang="en-US" altLang="ja-JP" b="1" dirty="0">
                <a:solidFill>
                  <a:srgbClr val="0000FF"/>
                </a:solidFill>
              </a:rPr>
              <a:t/>
            </a:r>
            <a:br>
              <a:rPr lang="en-US" altLang="ja-JP" b="1" dirty="0">
                <a:solidFill>
                  <a:srgbClr val="0000FF"/>
                </a:solidFill>
              </a:rPr>
            </a:br>
            <a:r>
              <a:rPr lang="ja-JP" altLang="en-US" b="1" dirty="0">
                <a:solidFill>
                  <a:srgbClr val="0000FF"/>
                </a:solidFill>
              </a:rPr>
              <a:t>のベストプラクティス」</a:t>
            </a:r>
            <a:endParaRPr lang="en-US" altLang="ja-JP" b="1" dirty="0">
              <a:solidFill>
                <a:srgbClr val="0000FF"/>
              </a:solidFill>
            </a:endParaRPr>
          </a:p>
          <a:p>
            <a:r>
              <a:rPr lang="en-US" altLang="ja-JP" u="none" dirty="0">
                <a:solidFill>
                  <a:srgbClr val="FF0000"/>
                </a:solidFill>
              </a:rPr>
              <a:t>Linked Data</a:t>
            </a:r>
          </a:p>
          <a:p>
            <a:pPr lvl="1"/>
            <a:r>
              <a:rPr lang="en-US" altLang="ja-JP" b="0" u="none" dirty="0"/>
              <a:t>Web</a:t>
            </a:r>
            <a:r>
              <a:rPr lang="ja-JP" altLang="en-US" b="0" u="none" dirty="0"/>
              <a:t>の仕組みを用いてデータ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0" u="none" dirty="0"/>
              <a:t>を</a:t>
            </a:r>
            <a:r>
              <a:rPr lang="ja-JP" altLang="en-US" b="0" u="none" dirty="0">
                <a:solidFill>
                  <a:srgbClr val="FF0000"/>
                </a:solidFill>
              </a:rPr>
              <a:t>“リンク”</a:t>
            </a:r>
            <a:r>
              <a:rPr lang="ja-JP" altLang="en-US" b="0" u="none" dirty="0"/>
              <a:t>することにより，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1" u="none" dirty="0">
                <a:solidFill>
                  <a:srgbClr val="0000FF"/>
                </a:solidFill>
              </a:rPr>
              <a:t>「</a:t>
            </a:r>
            <a:r>
              <a:rPr lang="ja-JP" altLang="en-US" b="1" dirty="0">
                <a:solidFill>
                  <a:srgbClr val="0000FF"/>
                </a:solidFill>
              </a:rPr>
              <a:t>データの</a:t>
            </a:r>
            <a:r>
              <a:rPr lang="ja-JP" altLang="en-US" b="1" u="none" dirty="0">
                <a:solidFill>
                  <a:srgbClr val="0000FF"/>
                </a:solidFill>
              </a:rPr>
              <a:t>新たな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1" u="none" dirty="0">
                <a:solidFill>
                  <a:srgbClr val="0000FF"/>
                </a:solidFill>
              </a:rPr>
              <a:t>価値の創出」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0" u="none" dirty="0"/>
              <a:t>をめざした技術</a:t>
            </a:r>
            <a:r>
              <a:rPr lang="en-US" altLang="ja-JP" dirty="0">
                <a:solidFill>
                  <a:srgbClr val="0000FF"/>
                </a:solidFill>
              </a:rPr>
              <a:t/>
            </a:r>
            <a:br>
              <a:rPr lang="en-US" altLang="ja-JP" dirty="0">
                <a:solidFill>
                  <a:srgbClr val="0000FF"/>
                </a:solidFill>
              </a:rPr>
            </a:br>
            <a:endParaRPr kumimoji="1" lang="ja-JP" altLang="en-US" b="0" u="none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5-star steps by example">
            <a:extLst>
              <a:ext uri="{FF2B5EF4-FFF2-40B4-BE49-F238E27FC236}">
                <a16:creationId xmlns:a16="http://schemas.microsoft.com/office/drawing/2014/main" id="{145FA062-C895-47B3-875B-EC0E804E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484" y="3349813"/>
            <a:ext cx="5186358" cy="294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1D7BA5-2DF6-4315-9AD5-9863AE716AE6}"/>
              </a:ext>
            </a:extLst>
          </p:cNvPr>
          <p:cNvSpPr txBox="1"/>
          <p:nvPr/>
        </p:nvSpPr>
        <p:spPr>
          <a:xfrm>
            <a:off x="5292080" y="6186868"/>
            <a:ext cx="26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http://5stardata.info/ja/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34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146719"/>
            <a:ext cx="4957150" cy="762000"/>
          </a:xfrm>
        </p:spPr>
        <p:txBody>
          <a:bodyPr/>
          <a:lstStyle/>
          <a:p>
            <a:r>
              <a:rPr kumimoji="1" lang="en-US" altLang="ja-JP" sz="4400" b="1" dirty="0"/>
              <a:t>Linked Data</a:t>
            </a:r>
            <a:endParaRPr kumimoji="1" lang="ja-JP" altLang="en-US" sz="44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1224135"/>
          </a:xfrm>
        </p:spPr>
        <p:txBody>
          <a:bodyPr/>
          <a:lstStyle/>
          <a:p>
            <a:r>
              <a:rPr kumimoji="1" lang="en-US" altLang="ja-JP" sz="2200" u="none" dirty="0">
                <a:solidFill>
                  <a:srgbClr val="FF0000"/>
                </a:solidFill>
              </a:rPr>
              <a:t>Linked Data</a:t>
            </a:r>
            <a:r>
              <a:rPr kumimoji="1" lang="ja-JP" altLang="en-US" sz="2200" u="none" dirty="0"/>
              <a:t>：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上のデータを，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つなぐ（</a:t>
            </a:r>
            <a:r>
              <a:rPr kumimoji="1" lang="en-US" altLang="ja-JP" sz="2200" b="0" dirty="0">
                <a:solidFill>
                  <a:srgbClr val="0000FF"/>
                </a:solidFill>
              </a:rPr>
              <a:t>link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する）ことで，新しい価値を生み出そう</a:t>
            </a:r>
            <a:r>
              <a:rPr kumimoji="1" lang="ja-JP" altLang="en-US" sz="2200" b="0" u="none" dirty="0"/>
              <a:t>とする取り組み．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の創始者</a:t>
            </a:r>
            <a:r>
              <a:rPr lang="en-US" altLang="ja-JP" sz="2200" b="0" u="none" dirty="0"/>
              <a:t>Tim Berners-Lee</a:t>
            </a:r>
            <a:r>
              <a:rPr lang="ja-JP" altLang="en-US" sz="2200" b="0" u="none" dirty="0"/>
              <a:t>氏が提唱</a:t>
            </a:r>
            <a:endParaRPr kumimoji="1" lang="en-US" altLang="ja-JP" sz="2200" b="0" u="none" dirty="0"/>
          </a:p>
          <a:p>
            <a:pPr marL="0" indent="0">
              <a:buNone/>
            </a:pPr>
            <a:r>
              <a:rPr lang="en-US" altLang="ja-JP" sz="2200" u="none" dirty="0"/>
              <a:t>※ </a:t>
            </a:r>
            <a:r>
              <a:rPr lang="en-US" altLang="ja-JP" sz="2200" u="none" dirty="0">
                <a:solidFill>
                  <a:srgbClr val="FF0000"/>
                </a:solidFill>
              </a:rPr>
              <a:t>Linked Open Data(LOD)</a:t>
            </a:r>
            <a:r>
              <a:rPr lang="ja-JP" altLang="en-US" sz="2200" u="none" dirty="0">
                <a:solidFill>
                  <a:srgbClr val="FF0000"/>
                </a:solidFill>
              </a:rPr>
              <a:t>：</a:t>
            </a:r>
            <a:r>
              <a:rPr lang="ja-JP" altLang="en-US" sz="2200" b="0" u="none" dirty="0"/>
              <a:t>オープンな形で公開された</a:t>
            </a:r>
            <a:r>
              <a:rPr lang="en-US" altLang="ja-JP" sz="2200" b="0" u="none" dirty="0"/>
              <a:t>Linked Data</a:t>
            </a:r>
          </a:p>
          <a:p>
            <a:endParaRPr kumimoji="1" lang="ja-JP" altLang="en-US" sz="2200" b="0" u="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132856"/>
            <a:ext cx="8568952" cy="4355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156176" y="2276872"/>
            <a:ext cx="263360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http://linkeddata.org/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8893" y="5085184"/>
            <a:ext cx="8106214" cy="13849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の仕組み”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に基づいてデータを公開することで，</a:t>
            </a:r>
            <a:endParaRPr kumimoji="1" lang="en-US" altLang="ja-JP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上に公開された膨大なデータを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　</a:t>
            </a:r>
            <a:r>
              <a:rPr kumimoji="1" lang="ja-JP" altLang="en-US" sz="2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統合した１つの知識ベース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として利用可能にする</a:t>
            </a:r>
            <a:r>
              <a:rPr kumimoji="1" lang="ja-JP" alt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．</a:t>
            </a:r>
            <a:endParaRPr kumimoji="1" lang="ja-JP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64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LOD</a:t>
            </a:r>
            <a:r>
              <a:rPr lang="ja-JP" altLang="en-US" sz="3200" dirty="0"/>
              <a:t>の世界的なひろがり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3074" name="Picture 2" descr="http://lod-cloud.net/versions/2007-05-01/lod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619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764828" y="51463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2007/5/1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6" name="Picture 4" descr="http://lod-cloud.net/versions/2007-10-08/lod-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591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61087" y="552267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2007/10/8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8" name="Picture 6" descr="http://lod-cloud.net/versions/2008-09-18/lod-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02790"/>
            <a:ext cx="6624736" cy="51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084168" y="5585588"/>
            <a:ext cx="14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2008/9/18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0" name="Picture 8" descr="http://lod-cloud.net/versions/2009-07-14/lod-clou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14" y="988797"/>
            <a:ext cx="7026524" cy="52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319386" y="558558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2009/7/14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2" name="Picture 10" descr="http://lod-cloud.net/versions/2010-09-22/lod-clou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8" y="1050575"/>
            <a:ext cx="7900787" cy="51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449797" y="537321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2010/9/22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994367"/>
            <a:ext cx="7848872" cy="517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5897054" y="5342121"/>
            <a:ext cx="1620128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2011/9/19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9642" y="6034533"/>
            <a:ext cx="896029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2014, by Max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Schmachtenberg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Christian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Bizer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9"/>
              </a:rPr>
              <a:t>http://lod-cloud.net/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4" name="Picture 2" descr="http://lod-cloud.net/versions/2014-08-30/lod-cloud_colored.png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90" y="1053834"/>
            <a:ext cx="7688274" cy="50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95631" y="980728"/>
            <a:ext cx="23881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１つの丸が個別に公開された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DB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を表す．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41759" y="1108408"/>
            <a:ext cx="183575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2014/08/30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3" name="Picture 2" descr="http://lod-cloud.net/versions/2014-08-30/lod-cloud_colored.pn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6"/>
          <a:stretch/>
        </p:blipFill>
        <p:spPr bwMode="auto">
          <a:xfrm>
            <a:off x="6876256" y="1844824"/>
            <a:ext cx="2088231" cy="38884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四角形吹き出し 24"/>
          <p:cNvSpPr/>
          <p:nvPr/>
        </p:nvSpPr>
        <p:spPr bwMode="auto">
          <a:xfrm>
            <a:off x="3417645" y="2458345"/>
            <a:ext cx="1514395" cy="501300"/>
          </a:xfrm>
          <a:prstGeom prst="wedgeRectCallout">
            <a:avLst>
              <a:gd name="adj1" fmla="val -22196"/>
              <a:gd name="adj2" fmla="val 10381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DBpedia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31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1" grpId="0" animBg="1"/>
      <p:bldP spid="35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/>
              <a:t>既に公開・リンクされている</a:t>
            </a:r>
            <a:r>
              <a:rPr lang="en-US" altLang="ja-JP" sz="2800" dirty="0"/>
              <a:t>LOD</a:t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87" r="37549"/>
          <a:stretch/>
        </p:blipFill>
        <p:spPr>
          <a:xfrm>
            <a:off x="395536" y="764704"/>
            <a:ext cx="8144416" cy="5472608"/>
          </a:xfrm>
          <a:prstGeom prst="rect">
            <a:avLst/>
          </a:prstGeom>
        </p:spPr>
      </p:pic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8081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LOD</a:t>
            </a:r>
            <a:r>
              <a:rPr kumimoji="1" lang="ja-JP" altLang="en-US" dirty="0"/>
              <a:t>クラウドの最新版</a:t>
            </a:r>
          </a:p>
        </p:txBody>
      </p:sp>
      <p:pic>
        <p:nvPicPr>
          <p:cNvPr id="1026" name="Picture 2" descr="http://lod-cloud.net/versions/2017-02-20/lod1000x88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696" y="908050"/>
            <a:ext cx="7056784" cy="61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51520" y="4875074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2017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by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Andrejs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Abele, John P. McCrae, Paul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Buitelaar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http://lod-cloud.net/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36296" y="993502"/>
            <a:ext cx="1826141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2017-02-20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データセット数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1,139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" name="Picture 2" descr="http://lod-cloud.net/versions/2017-02-20/lod1000x882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068" y="975349"/>
            <a:ext cx="2661059" cy="39604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</p:pic>
      <p:sp>
        <p:nvSpPr>
          <p:cNvPr id="11" name="メモ 10"/>
          <p:cNvSpPr/>
          <p:nvPr/>
        </p:nvSpPr>
        <p:spPr bwMode="auto">
          <a:xfrm>
            <a:off x="4244350" y="4572000"/>
            <a:ext cx="4112876" cy="1587357"/>
          </a:xfrm>
          <a:prstGeom prst="foldedCorner">
            <a:avLst>
              <a:gd name="adj" fmla="val 7605"/>
            </a:avLst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LOD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の公開は，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この</a:t>
            </a: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10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年で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着実に広まっている</a:t>
            </a:r>
            <a:endParaRPr kumimoji="1" lang="ja-JP" altLang="en-US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226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8629</TotalTime>
  <Words>1243</Words>
  <Application>Microsoft Office PowerPoint</Application>
  <PresentationFormat>画面に合わせる (4:3)</PresentationFormat>
  <Paragraphs>330</Paragraphs>
  <Slides>28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11</vt:i4>
      </vt:variant>
      <vt:variant>
        <vt:lpstr>スライド タイトル</vt:lpstr>
      </vt:variant>
      <vt:variant>
        <vt:i4>28</vt:i4>
      </vt:variant>
    </vt:vector>
  </HeadingPairs>
  <TitlesOfParts>
    <vt:vector size="54" baseType="lpstr">
      <vt:lpstr>HGS創英角ｺﾞｼｯｸUB</vt:lpstr>
      <vt:lpstr>HG創英角ｺﾞｼｯｸUB</vt:lpstr>
      <vt:lpstr>ＭＳ Ｐゴシック</vt:lpstr>
      <vt:lpstr>ＭＳ Ｐ明朝</vt:lpstr>
      <vt:lpstr>新細明體</vt:lpstr>
      <vt:lpstr>游ゴシック</vt:lpstr>
      <vt:lpstr>Arial</vt:lpstr>
      <vt:lpstr>Arial Narrow</vt:lpstr>
      <vt:lpstr>Arial Rounded MT Bold</vt:lpstr>
      <vt:lpstr>Calibri</vt:lpstr>
      <vt:lpstr>Calibri Light</vt:lpstr>
      <vt:lpstr>helvetica</vt:lpstr>
      <vt:lpstr>Tahoma</vt:lpstr>
      <vt:lpstr>Verdana</vt:lpstr>
      <vt:lpstr>Wingdings</vt:lpstr>
      <vt:lpstr>1_Blends</vt:lpstr>
      <vt:lpstr>5_デザインの設定</vt:lpstr>
      <vt:lpstr>5_法造PPTテンプレート</vt:lpstr>
      <vt:lpstr>8_法造PPTテンプレート</vt:lpstr>
      <vt:lpstr>法造PPTテンプレート</vt:lpstr>
      <vt:lpstr>デザインの設定</vt:lpstr>
      <vt:lpstr>6_法造PPTテンプレート</vt:lpstr>
      <vt:lpstr>5_Blends</vt:lpstr>
      <vt:lpstr>4_デザインの設定</vt:lpstr>
      <vt:lpstr>2_法造PPTテンプレート</vt:lpstr>
      <vt:lpstr>1_デザインの設定</vt:lpstr>
      <vt:lpstr>LOD（Linked Open Data）の基礎技術　　　　</vt:lpstr>
      <vt:lpstr>自己紹介</vt:lpstr>
      <vt:lpstr>Linked Open Dataとは</vt:lpstr>
      <vt:lpstr>オープンデータ</vt:lpstr>
      <vt:lpstr>LOD(Linked Open Data)</vt:lpstr>
      <vt:lpstr>Linked Data</vt:lpstr>
      <vt:lpstr>LODの世界的なひろがり ～LODクラウド～</vt:lpstr>
      <vt:lpstr>既に公開・リンクされているLOD ～LODクラウド～</vt:lpstr>
      <vt:lpstr>LODクラウドの最新版</vt:lpstr>
      <vt:lpstr>Linked Dataの基礎技術</vt:lpstr>
      <vt:lpstr>Webの仕組み</vt:lpstr>
      <vt:lpstr>Webの仕組み→Linked Data</vt:lpstr>
      <vt:lpstr>Linked Dataの要素技術</vt:lpstr>
      <vt:lpstr>Linked Data (RDF)の表現例</vt:lpstr>
      <vt:lpstr>Linked Data (RDF)の表現例</vt:lpstr>
      <vt:lpstr>PREFIX：IRIの省略表現</vt:lpstr>
      <vt:lpstr>PREFIX：IRIの省略表現</vt:lpstr>
      <vt:lpstr>Linked Data/LODの公開方法</vt:lpstr>
      <vt:lpstr>Linked Open Dataの公開例</vt:lpstr>
      <vt:lpstr>Wikidata（http://wikidata.org/）</vt:lpstr>
      <vt:lpstr>WikipediaからWikidataへ</vt:lpstr>
      <vt:lpstr>参照解決可能IRIによる公開</vt:lpstr>
      <vt:lpstr>IRIによるLODへのアクセス例</vt:lpstr>
      <vt:lpstr>IRIによるLODへのアクセス例</vt:lpstr>
      <vt:lpstr>IRIによるLODへのアクセス例</vt:lpstr>
      <vt:lpstr>Linked Dataブラウザによる LODへのアクセス例</vt:lpstr>
      <vt:lpstr>WikidataのSPARQLエンドポイント</vt:lpstr>
      <vt:lpstr>まとめ:Linked Open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Open Data（LOD）の基礎技術</dc:title>
  <dc:creator>Kouji Kozaki</dc:creator>
  <cp:lastModifiedBy>古崎晃司</cp:lastModifiedBy>
  <cp:revision>330</cp:revision>
  <cp:lastPrinted>2017-08-02T08:37:58Z</cp:lastPrinted>
  <dcterms:created xsi:type="dcterms:W3CDTF">2014-06-22T16:05:26Z</dcterms:created>
  <dcterms:modified xsi:type="dcterms:W3CDTF">2017-08-03T01:07:03Z</dcterms:modified>
</cp:coreProperties>
</file>